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64" r:id="rId4"/>
    <p:sldId id="263" r:id="rId5"/>
    <p:sldId id="262" r:id="rId6"/>
    <p:sldId id="261" r:id="rId7"/>
    <p:sldId id="259" r:id="rId8"/>
    <p:sldId id="257" r:id="rId9"/>
    <p:sldId id="271" r:id="rId10"/>
    <p:sldId id="272" r:id="rId11"/>
    <p:sldId id="270" r:id="rId12"/>
    <p:sldId id="273" r:id="rId13"/>
    <p:sldId id="269" r:id="rId14"/>
    <p:sldId id="268" r:id="rId15"/>
    <p:sldId id="266" r:id="rId16"/>
    <p:sldId id="267" r:id="rId17"/>
    <p:sldId id="274" r:id="rId18"/>
    <p:sldId id="275" r:id="rId19"/>
    <p:sldId id="282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570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12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99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8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70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1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2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2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A5903-14F8-47B3-BA3C-B0DC138AA3FC}" type="datetimeFigureOut">
              <a:rPr lang="en-US" smtClean="0"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DFC16-A815-4EC0-BFDE-B53BAC143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2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jpeg"/><Relationship Id="rId7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6.emf"/><Relationship Id="rId5" Type="http://schemas.openxmlformats.org/officeDocument/2006/relationships/image" Target="../media/image3.jpe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wmf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microsoft.com/office/2007/relationships/hdphoto" Target="../media/hdphoto5.wdp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"/>
            <a:ext cx="8763000" cy="63246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026" name="Picture 2" descr="D:\Documents\Photo Manasik\006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2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6999"/>
            <a:ext cx="1981200" cy="29876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7" name="Picture 3" descr="D:\Documents\Photo Manasik\013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1000"/>
                    </a14:imgEffect>
                    <a14:imgEffect>
                      <a14:brightnessContrast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66999"/>
            <a:ext cx="1905000" cy="29876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0" name="Picture 6" descr="D:\Documents\Photo Manasik\05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666999"/>
            <a:ext cx="1981200" cy="29876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31" name="Picture 7" descr="G:\Pilihan Foto\IMG-20160828-WA0008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666999"/>
            <a:ext cx="2001982" cy="29876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5" name="Picture 14"/>
          <p:cNvPicPr/>
          <p:nvPr/>
        </p:nvPicPr>
        <p:blipFill>
          <a:blip r:embed="rId11" cstate="print"/>
          <a:srcRect l="4304" t="3472" r="6026" b="20833"/>
          <a:stretch>
            <a:fillRect/>
          </a:stretch>
        </p:blipFill>
        <p:spPr bwMode="auto">
          <a:xfrm>
            <a:off x="7010400" y="609600"/>
            <a:ext cx="115642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99678" y="560387"/>
            <a:ext cx="5958322" cy="1649413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MANASIK UMROH</a:t>
            </a:r>
            <a:br>
              <a:rPr lang="en-US" sz="2800" dirty="0" smtClean="0"/>
            </a:br>
            <a:r>
              <a:rPr lang="en-US" sz="2800" dirty="0" smtClean="0"/>
              <a:t>MAULANA AZHARI TOURS &amp; TRAVEL</a:t>
            </a:r>
            <a:br>
              <a:rPr lang="en-US" sz="2800" dirty="0" smtClean="0"/>
            </a:br>
            <a:r>
              <a:rPr lang="en-US" sz="2800" dirty="0" smtClean="0"/>
              <a:t>BEKASI – JAWA BARAT-INDONESIA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835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" y="76705"/>
            <a:ext cx="87630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366294" y="685800"/>
            <a:ext cx="21828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Pasar Qurma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57200" y="1371600"/>
            <a:ext cx="42656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dirty="0" err="1"/>
              <a:t>Diakhir</a:t>
            </a:r>
            <a:r>
              <a:rPr lang="en-US" sz="1600" dirty="0"/>
              <a:t> </a:t>
            </a:r>
            <a:r>
              <a:rPr lang="en-US" sz="1600" dirty="0" err="1"/>
              <a:t>ziarah</a:t>
            </a:r>
            <a:r>
              <a:rPr lang="en-US" sz="1600" dirty="0"/>
              <a:t> </a:t>
            </a:r>
            <a:r>
              <a:rPr lang="en-US" sz="1600" dirty="0" err="1"/>
              <a:t>anda</a:t>
            </a:r>
            <a:r>
              <a:rPr lang="en-US" sz="1600" dirty="0"/>
              <a:t> </a:t>
            </a:r>
            <a:r>
              <a:rPr lang="en-US" sz="1600" dirty="0" err="1"/>
              <a:t>dibawa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Pasar</a:t>
            </a:r>
            <a:r>
              <a:rPr lang="en-US" sz="1600" dirty="0"/>
              <a:t> </a:t>
            </a:r>
            <a:r>
              <a:rPr lang="en-US" sz="1600" dirty="0" err="1"/>
              <a:t>Qurma</a:t>
            </a:r>
            <a:r>
              <a:rPr lang="en-US" sz="1600" dirty="0"/>
              <a:t>,</a:t>
            </a:r>
          </a:p>
          <a:p>
            <a:pPr eaLnBrk="1" hangingPunct="1"/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melihat</a:t>
            </a:r>
            <a:r>
              <a:rPr lang="en-US" sz="1600" dirty="0"/>
              <a:t> </a:t>
            </a:r>
            <a:r>
              <a:rPr lang="en-US" sz="1600" dirty="0" err="1"/>
              <a:t>sekaligus</a:t>
            </a:r>
            <a:r>
              <a:rPr lang="en-US" sz="1600" dirty="0"/>
              <a:t> </a:t>
            </a:r>
            <a:r>
              <a:rPr lang="en-US" sz="1600" dirty="0" err="1"/>
              <a:t>membeli</a:t>
            </a:r>
            <a:r>
              <a:rPr lang="en-US" sz="1600" dirty="0"/>
              <a:t> </a:t>
            </a:r>
            <a:r>
              <a:rPr lang="en-US" sz="1600" dirty="0" err="1"/>
              <a:t>Kurma</a:t>
            </a:r>
            <a:endParaRPr lang="en-US" sz="1600" dirty="0"/>
          </a:p>
          <a:p>
            <a:pPr eaLnBrk="1" hangingPunct="1"/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oleh-oleh</a:t>
            </a:r>
            <a:r>
              <a:rPr lang="en-US" sz="1600" dirty="0"/>
              <a:t> </a:t>
            </a:r>
            <a:r>
              <a:rPr lang="en-US" sz="1600" dirty="0" err="1"/>
              <a:t>dibawa</a:t>
            </a:r>
            <a:r>
              <a:rPr lang="en-US" sz="1600" dirty="0"/>
              <a:t> </a:t>
            </a:r>
            <a:r>
              <a:rPr lang="en-US" sz="1600" dirty="0" err="1"/>
              <a:t>pulang</a:t>
            </a:r>
            <a:endParaRPr lang="en-US" sz="1600" dirty="0"/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4457700" y="2201863"/>
            <a:ext cx="3984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 dirty="0" err="1">
                <a:latin typeface="Tahoma" pitchFamily="34" charset="0"/>
                <a:cs typeface="Tahoma" pitchFamily="34" charset="0"/>
              </a:rPr>
              <a:t>Bir</a:t>
            </a:r>
            <a:r>
              <a:rPr lang="en-US" sz="2400" b="1" dirty="0">
                <a:latin typeface="Tahoma" pitchFamily="34" charset="0"/>
                <a:cs typeface="Tahoma" pitchFamily="34" charset="0"/>
              </a:rPr>
              <a:t> Ali </a:t>
            </a:r>
            <a:r>
              <a:rPr lang="en-US" sz="1600" b="1" dirty="0">
                <a:latin typeface="Tahoma" pitchFamily="34" charset="0"/>
                <a:cs typeface="Tahoma" pitchFamily="34" charset="0"/>
              </a:rPr>
              <a:t>(</a:t>
            </a:r>
            <a:r>
              <a:rPr lang="en-US" sz="1600" b="1" dirty="0" err="1">
                <a:latin typeface="Tahoma" pitchFamily="34" charset="0"/>
                <a:cs typeface="Tahoma" pitchFamily="34" charset="0"/>
              </a:rPr>
              <a:t>tempat</a:t>
            </a:r>
            <a:r>
              <a:rPr lang="en-US" sz="1600" b="1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1600" b="1" dirty="0" err="1">
                <a:latin typeface="Tahoma" pitchFamily="34" charset="0"/>
                <a:cs typeface="Tahoma" pitchFamily="34" charset="0"/>
              </a:rPr>
              <a:t>mengambil</a:t>
            </a:r>
            <a:r>
              <a:rPr lang="en-US" sz="1600" b="1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1600" b="1" dirty="0" err="1">
                <a:latin typeface="Tahoma" pitchFamily="34" charset="0"/>
                <a:cs typeface="Tahoma" pitchFamily="34" charset="0"/>
              </a:rPr>
              <a:t>Miqot</a:t>
            </a:r>
            <a:r>
              <a:rPr lang="en-US" sz="1600" b="1" dirty="0">
                <a:latin typeface="Tahoma" pitchFamily="34" charset="0"/>
                <a:cs typeface="Tahoma" pitchFamily="34" charset="0"/>
              </a:rPr>
              <a:t>)</a:t>
            </a:r>
          </a:p>
        </p:txBody>
      </p:sp>
      <p:pic>
        <p:nvPicPr>
          <p:cNvPr id="1027" name="Picture 3" descr="C:\Users\LILIS DAHLIA\Pictures\foto pilhan manasik\IMG-20171209-WA0029 - Co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17" y="2819400"/>
            <a:ext cx="4005407" cy="289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146" name="Picture 2" descr="D:\umroh jan 2018\IMG-20180109-WA004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1" y="2467480"/>
            <a:ext cx="3119438" cy="2561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450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"/>
            <a:ext cx="8763000" cy="63246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2143919" y="381000"/>
            <a:ext cx="4856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MEKKAH </a:t>
            </a:r>
            <a:r>
              <a:rPr lang="en-US" sz="1600" b="1">
                <a:latin typeface="Tahoma" pitchFamily="34" charset="0"/>
                <a:cs typeface="Tahoma" pitchFamily="34" charset="0"/>
              </a:rPr>
              <a:t>(mengerjakan Umroh Pertama)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304800" y="1295400"/>
            <a:ext cx="807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Niat mengharamkan diri dari hal-hal yang tidak terkait dengan upaya mendekatkan diri kepada Allah SWT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04800" y="842963"/>
            <a:ext cx="1276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IHRAM</a:t>
            </a:r>
            <a:endParaRPr lang="en-US" sz="1600" b="1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10" name="Picture 9" descr="C:\Users\User\Documents\ihram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2975" y="1931555"/>
            <a:ext cx="7134225" cy="4114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450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8600"/>
            <a:ext cx="8763000" cy="6477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3" name="Picture 3" descr="C:\Users\LILIS DAHLIA\Pictures\New folder (2)\IMG-20180109-WA00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98186"/>
            <a:ext cx="4842164" cy="2508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098" name="Picture 2" descr="F:\Pilihan Foto\IMG201701171546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671454"/>
            <a:ext cx="3848100" cy="25284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099" name="Picture 3" descr="C:\Users\LILIS DAHLIA\Pictures\foto pilhan manasik\IMG-20171209-WA004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3657599"/>
            <a:ext cx="3848100" cy="24384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2880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8763000" cy="67056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04800" y="226219"/>
            <a:ext cx="46497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 dirty="0">
                <a:latin typeface="Tahoma" pitchFamily="34" charset="0"/>
                <a:cs typeface="Tahoma" pitchFamily="34" charset="0"/>
              </a:rPr>
              <a:t>PROSEDUR SEBELUM IHRAM</a:t>
            </a:r>
            <a:endParaRPr lang="en-US" sz="16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87927" y="688181"/>
            <a:ext cx="6934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dirty="0" err="1"/>
              <a:t>Memotong</a:t>
            </a:r>
            <a:r>
              <a:rPr lang="en-US" sz="1600" dirty="0"/>
              <a:t> kuku, </a:t>
            </a:r>
            <a:r>
              <a:rPr lang="en-US" sz="1600" dirty="0" err="1"/>
              <a:t>mencukur</a:t>
            </a:r>
            <a:r>
              <a:rPr lang="en-US" sz="1600" dirty="0"/>
              <a:t> kumis, </a:t>
            </a:r>
            <a:r>
              <a:rPr lang="en-US" sz="1600" dirty="0" err="1"/>
              <a:t>bulu</a:t>
            </a:r>
            <a:r>
              <a:rPr lang="en-US" sz="1600" dirty="0"/>
              <a:t> </a:t>
            </a:r>
            <a:r>
              <a:rPr lang="en-US" sz="1600" dirty="0" err="1"/>
              <a:t>ketiak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bulu</a:t>
            </a:r>
            <a:r>
              <a:rPr lang="en-US" sz="1600" dirty="0"/>
              <a:t> </a:t>
            </a:r>
            <a:r>
              <a:rPr lang="en-US" sz="1600" dirty="0" err="1"/>
              <a:t>kemaluan</a:t>
            </a:r>
            <a:r>
              <a:rPr lang="en-US" sz="1600" dirty="0"/>
              <a:t>.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dirty="0" err="1"/>
              <a:t>Mandi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keramas</a:t>
            </a:r>
            <a:endParaRPr lang="en-US" sz="1600" dirty="0"/>
          </a:p>
          <a:p>
            <a:pPr eaLnBrk="1" hangingPunct="1"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</a:t>
            </a:r>
            <a:r>
              <a:rPr lang="en-US" sz="1600" dirty="0" err="1"/>
              <a:t>wangi-wangian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tubuh</a:t>
            </a:r>
            <a:r>
              <a:rPr lang="en-US" sz="1600" dirty="0"/>
              <a:t> (</a:t>
            </a:r>
            <a:r>
              <a:rPr lang="en-US" sz="1600" dirty="0" err="1"/>
              <a:t>sebelum</a:t>
            </a:r>
            <a:r>
              <a:rPr lang="en-US" sz="1600" dirty="0"/>
              <a:t> </a:t>
            </a:r>
            <a:r>
              <a:rPr lang="en-US" sz="1600" dirty="0" err="1"/>
              <a:t>berpakaian</a:t>
            </a:r>
            <a:r>
              <a:rPr lang="en-US" sz="1600" dirty="0"/>
              <a:t> ihram)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dirty="0" err="1"/>
              <a:t>Berpakaian</a:t>
            </a:r>
            <a:r>
              <a:rPr lang="en-US" sz="1600" dirty="0"/>
              <a:t> ihram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dirty="0" err="1"/>
              <a:t>Shalat</a:t>
            </a:r>
            <a:r>
              <a:rPr lang="en-US" sz="1600" dirty="0"/>
              <a:t> </a:t>
            </a:r>
            <a:r>
              <a:rPr lang="en-US" sz="1600" dirty="0" err="1"/>
              <a:t>sunnah</a:t>
            </a:r>
            <a:r>
              <a:rPr lang="en-US" sz="1600" dirty="0"/>
              <a:t> Ihram 2 </a:t>
            </a:r>
            <a:r>
              <a:rPr lang="en-US" sz="1600" dirty="0" err="1"/>
              <a:t>rakaat</a:t>
            </a:r>
            <a:endParaRPr lang="en-US" sz="1600" dirty="0"/>
          </a:p>
          <a:p>
            <a:pPr eaLnBrk="1" hangingPunct="1"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dirty="0" err="1"/>
              <a:t>Membaca</a:t>
            </a:r>
            <a:r>
              <a:rPr lang="en-US" sz="1600" dirty="0"/>
              <a:t> </a:t>
            </a:r>
            <a:r>
              <a:rPr lang="en-US" sz="1600" dirty="0" err="1"/>
              <a:t>talbiyah</a:t>
            </a:r>
            <a:r>
              <a:rPr lang="en-US" sz="1600" dirty="0"/>
              <a:t> ihram haji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umroh</a:t>
            </a:r>
            <a:endParaRPr lang="en-US" sz="1600" dirty="0"/>
          </a:p>
          <a:p>
            <a:pPr eaLnBrk="1" hangingPunct="1">
              <a:buFont typeface="Wingdings" pitchFamily="2" charset="2"/>
              <a:buChar char="q"/>
            </a:pPr>
            <a:endParaRPr lang="en-US" sz="1600" dirty="0"/>
          </a:p>
        </p:txBody>
      </p:sp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533400" y="2314286"/>
            <a:ext cx="7315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200" b="1" i="1" dirty="0" err="1"/>
              <a:t>Labbaik</a:t>
            </a:r>
            <a:r>
              <a:rPr lang="en-US" sz="1200" b="1" i="1" dirty="0"/>
              <a:t> </a:t>
            </a:r>
            <a:r>
              <a:rPr lang="en-US" sz="1200" b="1" i="1" dirty="0" err="1"/>
              <a:t>Allhumma</a:t>
            </a:r>
            <a:r>
              <a:rPr lang="en-US" sz="1200" b="1" i="1" dirty="0"/>
              <a:t> </a:t>
            </a:r>
            <a:r>
              <a:rPr lang="en-US" sz="1200" b="1" i="1" dirty="0" err="1"/>
              <a:t>Labbaik</a:t>
            </a:r>
            <a:r>
              <a:rPr lang="en-US" sz="1200" b="1" i="1" dirty="0"/>
              <a:t>, </a:t>
            </a:r>
            <a:r>
              <a:rPr lang="en-US" sz="1200" b="1" i="1" dirty="0" err="1"/>
              <a:t>Labbaika</a:t>
            </a:r>
            <a:r>
              <a:rPr lang="en-US" sz="1200" b="1" i="1" dirty="0"/>
              <a:t> </a:t>
            </a:r>
            <a:r>
              <a:rPr lang="en-US" sz="1200" b="1" i="1" dirty="0" err="1"/>
              <a:t>Laa</a:t>
            </a:r>
            <a:r>
              <a:rPr lang="en-US" sz="1200" b="1" i="1" dirty="0"/>
              <a:t> </a:t>
            </a:r>
            <a:r>
              <a:rPr lang="en-US" sz="1200" b="1" i="1" dirty="0" err="1"/>
              <a:t>Sharikalaka</a:t>
            </a:r>
            <a:r>
              <a:rPr lang="en-US" sz="1200" b="1" i="1" dirty="0"/>
              <a:t> </a:t>
            </a:r>
            <a:r>
              <a:rPr lang="en-US" sz="1200" b="1" i="1" dirty="0" err="1"/>
              <a:t>Labbaik</a:t>
            </a:r>
            <a:r>
              <a:rPr lang="en-US" sz="1200" b="1" i="1" dirty="0"/>
              <a:t>, </a:t>
            </a:r>
            <a:r>
              <a:rPr lang="en-US" sz="1200" b="1" i="1" dirty="0" err="1"/>
              <a:t>Innal</a:t>
            </a:r>
            <a:r>
              <a:rPr lang="en-US" sz="1200" b="1" i="1" dirty="0"/>
              <a:t> </a:t>
            </a:r>
            <a:r>
              <a:rPr lang="en-US" sz="1200" b="1" i="1" dirty="0" err="1"/>
              <a:t>Hamda</a:t>
            </a:r>
            <a:r>
              <a:rPr lang="en-US" sz="1200" b="1" i="1" dirty="0"/>
              <a:t>, </a:t>
            </a:r>
            <a:r>
              <a:rPr lang="en-US" sz="1200" b="1" i="1" dirty="0" err="1"/>
              <a:t>Wanni'amata</a:t>
            </a:r>
            <a:r>
              <a:rPr lang="en-US" sz="1200" b="1" i="1" dirty="0"/>
              <a:t>, </a:t>
            </a:r>
            <a:r>
              <a:rPr lang="en-US" sz="1200" b="1" i="1" dirty="0" err="1"/>
              <a:t>Laka</a:t>
            </a:r>
            <a:r>
              <a:rPr lang="en-US" sz="1200" b="1" i="1" dirty="0"/>
              <a:t> </a:t>
            </a:r>
            <a:r>
              <a:rPr lang="en-US" sz="1200" b="1" i="1" dirty="0" err="1"/>
              <a:t>Wal</a:t>
            </a:r>
            <a:r>
              <a:rPr lang="en-US" sz="1200" b="1" i="1" dirty="0"/>
              <a:t> </a:t>
            </a:r>
            <a:r>
              <a:rPr lang="en-US" sz="1200" b="1" i="1" dirty="0" err="1"/>
              <a:t>Mulk</a:t>
            </a:r>
            <a:r>
              <a:rPr lang="en-US" sz="1200" b="1" i="1" dirty="0"/>
              <a:t>, </a:t>
            </a:r>
            <a:r>
              <a:rPr lang="en-US" sz="1200" b="1" i="1" dirty="0" err="1"/>
              <a:t>Laa</a:t>
            </a:r>
            <a:r>
              <a:rPr lang="en-US" sz="1200" b="1" i="1" dirty="0"/>
              <a:t> </a:t>
            </a:r>
            <a:r>
              <a:rPr lang="en-US" sz="1200" b="1" i="1" dirty="0" err="1"/>
              <a:t>Sharikalak</a:t>
            </a:r>
            <a:endParaRPr lang="en-US" sz="1200" i="1" dirty="0"/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312193" y="2776248"/>
            <a:ext cx="4291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 dirty="0">
                <a:latin typeface="Tahoma" pitchFamily="34" charset="0"/>
                <a:cs typeface="Tahoma" pitchFamily="34" charset="0"/>
              </a:rPr>
              <a:t>LARANGAN DALAM IHRAM</a:t>
            </a:r>
            <a:endParaRPr lang="en-US" sz="16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602673" y="3238211"/>
            <a:ext cx="746760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Char char="q"/>
            </a:pPr>
            <a:r>
              <a:rPr lang="en-US" sz="1600" dirty="0" err="1"/>
              <a:t>Memakai</a:t>
            </a:r>
            <a:r>
              <a:rPr lang="en-US" sz="1600" dirty="0"/>
              <a:t> </a:t>
            </a:r>
            <a:r>
              <a:rPr lang="en-US" sz="1600" dirty="0" err="1"/>
              <a:t>pakaian</a:t>
            </a:r>
            <a:r>
              <a:rPr lang="en-US" sz="1600" dirty="0"/>
              <a:t> </a:t>
            </a:r>
            <a:r>
              <a:rPr lang="en-US" sz="1600" dirty="0" err="1"/>
              <a:t>berjahit</a:t>
            </a:r>
            <a:r>
              <a:rPr lang="en-US" sz="1600" dirty="0"/>
              <a:t>, </a:t>
            </a:r>
            <a:r>
              <a:rPr lang="en-US" sz="1600" dirty="0" err="1"/>
              <a:t>sepatu</a:t>
            </a:r>
            <a:r>
              <a:rPr lang="en-US" sz="1600" dirty="0"/>
              <a:t> yang </a:t>
            </a:r>
            <a:r>
              <a:rPr lang="en-US" sz="1600" dirty="0" err="1"/>
              <a:t>menutupi</a:t>
            </a:r>
            <a:r>
              <a:rPr lang="en-US" sz="1600" dirty="0"/>
              <a:t> </a:t>
            </a:r>
            <a:r>
              <a:rPr lang="en-US" sz="1600" dirty="0" err="1"/>
              <a:t>mata</a:t>
            </a:r>
            <a:r>
              <a:rPr lang="en-US" sz="1600" dirty="0"/>
              <a:t> kaki, </a:t>
            </a:r>
            <a:r>
              <a:rPr lang="en-US" sz="1600" dirty="0" err="1"/>
              <a:t>menutup</a:t>
            </a:r>
            <a:r>
              <a:rPr lang="en-US" sz="1600" dirty="0"/>
              <a:t> </a:t>
            </a:r>
            <a:r>
              <a:rPr lang="en-US" sz="1600" dirty="0" err="1"/>
              <a:t>kepala</a:t>
            </a:r>
            <a:r>
              <a:rPr lang="en-US" sz="1600" dirty="0"/>
              <a:t> </a:t>
            </a:r>
          </a:p>
          <a:p>
            <a:pPr eaLnBrk="1" hangingPunct="1"/>
            <a:r>
              <a:rPr lang="en-US" sz="1600" dirty="0"/>
              <a:t>    </a:t>
            </a:r>
            <a:r>
              <a:rPr lang="en-US" sz="1600" dirty="0" err="1"/>
              <a:t>dengan</a:t>
            </a:r>
            <a:r>
              <a:rPr lang="en-US" sz="1600" dirty="0"/>
              <a:t>  </a:t>
            </a:r>
            <a:r>
              <a:rPr lang="en-US" sz="1600" dirty="0" err="1"/>
              <a:t>tutup</a:t>
            </a:r>
            <a:r>
              <a:rPr lang="en-US" sz="1600" dirty="0"/>
              <a:t> yang </a:t>
            </a:r>
            <a:r>
              <a:rPr lang="en-US" sz="1600" dirty="0" err="1"/>
              <a:t>melekat</a:t>
            </a:r>
            <a:r>
              <a:rPr lang="en-US" sz="1600" dirty="0"/>
              <a:t> /</a:t>
            </a:r>
            <a:r>
              <a:rPr lang="en-US" sz="1600" dirty="0" err="1"/>
              <a:t>payung</a:t>
            </a:r>
            <a:r>
              <a:rPr lang="en-US" sz="1600" dirty="0"/>
              <a:t>, </a:t>
            </a:r>
            <a:r>
              <a:rPr lang="en-US" sz="1600" dirty="0" err="1"/>
              <a:t>peci</a:t>
            </a:r>
            <a:r>
              <a:rPr lang="en-US" sz="1600" dirty="0"/>
              <a:t> (</a:t>
            </a:r>
            <a:r>
              <a:rPr lang="en-US" sz="1600" dirty="0" err="1"/>
              <a:t>bagi</a:t>
            </a:r>
            <a:r>
              <a:rPr lang="en-US" sz="1600" dirty="0"/>
              <a:t> </a:t>
            </a:r>
            <a:r>
              <a:rPr lang="en-US" sz="1600" dirty="0" err="1"/>
              <a:t>Pria</a:t>
            </a:r>
            <a:r>
              <a:rPr lang="en-US" sz="1600" dirty="0"/>
              <a:t>)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 dirty="0" err="1"/>
              <a:t>Bersarung</a:t>
            </a:r>
            <a:r>
              <a:rPr lang="en-US" sz="1600" dirty="0"/>
              <a:t> </a:t>
            </a:r>
            <a:r>
              <a:rPr lang="en-US" sz="1600" dirty="0" err="1"/>
              <a:t>tangan</a:t>
            </a:r>
            <a:r>
              <a:rPr lang="en-US" sz="1600" dirty="0"/>
              <a:t>, </a:t>
            </a:r>
            <a:r>
              <a:rPr lang="en-US" sz="1600" dirty="0" err="1"/>
              <a:t>menutup</a:t>
            </a:r>
            <a:r>
              <a:rPr lang="en-US" sz="1600" dirty="0"/>
              <a:t> </a:t>
            </a:r>
            <a:r>
              <a:rPr lang="en-US" sz="1600" dirty="0" err="1"/>
              <a:t>muka</a:t>
            </a:r>
            <a:r>
              <a:rPr lang="en-US" sz="1600" dirty="0"/>
              <a:t> /</a:t>
            </a:r>
            <a:r>
              <a:rPr lang="en-US" sz="1600" dirty="0" err="1"/>
              <a:t>cadar</a:t>
            </a:r>
            <a:r>
              <a:rPr lang="en-US" sz="1600" dirty="0"/>
              <a:t> (</a:t>
            </a:r>
            <a:r>
              <a:rPr lang="en-US" sz="1600" dirty="0" err="1"/>
              <a:t>bagi</a:t>
            </a:r>
            <a:r>
              <a:rPr lang="en-US" sz="1600" dirty="0"/>
              <a:t> </a:t>
            </a:r>
            <a:r>
              <a:rPr lang="en-US" sz="1600" dirty="0" err="1"/>
              <a:t>wanita</a:t>
            </a:r>
            <a:r>
              <a:rPr lang="en-US" sz="1600" dirty="0"/>
              <a:t>)</a:t>
            </a:r>
          </a:p>
          <a:p>
            <a:pPr eaLnBrk="1" hangingPunct="1">
              <a:buFont typeface="Wingdings" pitchFamily="2" charset="2"/>
              <a:buChar char="q"/>
            </a:pPr>
            <a:endParaRPr lang="en-US" sz="1600" dirty="0"/>
          </a:p>
          <a:p>
            <a:pPr eaLnBrk="1" hangingPunct="1"/>
            <a:r>
              <a:rPr lang="en-US" sz="1600" b="1" dirty="0" err="1"/>
              <a:t>Dalam</a:t>
            </a:r>
            <a:r>
              <a:rPr lang="en-US" sz="1600" b="1" dirty="0"/>
              <a:t> </a:t>
            </a:r>
            <a:r>
              <a:rPr lang="en-US" sz="1600" b="1" dirty="0" err="1"/>
              <a:t>hal</a:t>
            </a:r>
            <a:r>
              <a:rPr lang="en-US" sz="1600" b="1" dirty="0"/>
              <a:t> </a:t>
            </a:r>
            <a:r>
              <a:rPr lang="en-US" sz="1600" b="1" dirty="0" err="1"/>
              <a:t>tindakan</a:t>
            </a:r>
            <a:r>
              <a:rPr lang="en-US" sz="1600" b="1" dirty="0"/>
              <a:t> : 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1600" dirty="0"/>
              <a:t> </a:t>
            </a:r>
            <a:r>
              <a:rPr lang="en-US" sz="1600" dirty="0" err="1"/>
              <a:t>Memotong</a:t>
            </a:r>
            <a:r>
              <a:rPr lang="en-US" sz="1600" dirty="0"/>
              <a:t>/</a:t>
            </a:r>
            <a:r>
              <a:rPr lang="en-US" sz="1600" dirty="0" err="1"/>
              <a:t>mencukur</a:t>
            </a:r>
            <a:r>
              <a:rPr lang="en-US" sz="1600" dirty="0"/>
              <a:t>/</a:t>
            </a:r>
            <a:r>
              <a:rPr lang="en-US" sz="1600" dirty="0" err="1"/>
              <a:t>mencabut</a:t>
            </a:r>
            <a:r>
              <a:rPr lang="en-US" sz="1600" dirty="0"/>
              <a:t> kuku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rambut</a:t>
            </a:r>
            <a:r>
              <a:rPr lang="en-US" sz="1600" dirty="0"/>
              <a:t> </a:t>
            </a:r>
            <a:r>
              <a:rPr lang="en-US" sz="1600" dirty="0" err="1"/>
              <a:t>badan</a:t>
            </a:r>
            <a:r>
              <a:rPr lang="en-US" sz="1600" dirty="0"/>
              <a:t>, </a:t>
            </a:r>
            <a:r>
              <a:rPr lang="en-US" sz="1600" dirty="0" err="1"/>
              <a:t>Pohon-pohonan</a:t>
            </a:r>
            <a:endParaRPr lang="en-US" sz="1600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sz="1600" dirty="0"/>
              <a:t> </a:t>
            </a:r>
            <a:r>
              <a:rPr lang="en-US" sz="1600" dirty="0" err="1"/>
              <a:t>Memburu</a:t>
            </a:r>
            <a:r>
              <a:rPr lang="en-US" sz="1600" dirty="0"/>
              <a:t>/</a:t>
            </a:r>
            <a:r>
              <a:rPr lang="en-US" sz="1600" dirty="0" err="1"/>
              <a:t>membunuh</a:t>
            </a:r>
            <a:r>
              <a:rPr lang="en-US" sz="1600" dirty="0"/>
              <a:t> </a:t>
            </a:r>
            <a:r>
              <a:rPr lang="en-US" sz="1600" dirty="0" err="1"/>
              <a:t>binatang</a:t>
            </a:r>
            <a:endParaRPr lang="en-US" sz="1600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sz="1600" dirty="0"/>
              <a:t> </a:t>
            </a:r>
            <a:r>
              <a:rPr lang="en-US" sz="1600" dirty="0" err="1"/>
              <a:t>Menggunjing</a:t>
            </a:r>
            <a:r>
              <a:rPr lang="en-US" sz="1600" dirty="0"/>
              <a:t>, </a:t>
            </a:r>
            <a:r>
              <a:rPr lang="en-US" sz="1600" dirty="0" err="1"/>
              <a:t>mencaci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bertengkar</a:t>
            </a:r>
            <a:endParaRPr lang="en-US" sz="1600" dirty="0"/>
          </a:p>
          <a:p>
            <a:pPr eaLnBrk="1" hangingPunct="1">
              <a:buFont typeface="Wingdings" pitchFamily="2" charset="2"/>
              <a:buChar char="§"/>
            </a:pPr>
            <a:endParaRPr lang="en-US" sz="1600" dirty="0"/>
          </a:p>
          <a:p>
            <a:pPr eaLnBrk="1" hangingPunct="1"/>
            <a:r>
              <a:rPr lang="en-US" sz="1600" b="1" dirty="0"/>
              <a:t>Sex </a:t>
            </a:r>
            <a:r>
              <a:rPr lang="en-US" sz="1600" b="1" dirty="0" err="1"/>
              <a:t>dan</a:t>
            </a:r>
            <a:r>
              <a:rPr lang="en-US" sz="1600" b="1" dirty="0"/>
              <a:t> Wangi-</a:t>
            </a:r>
            <a:r>
              <a:rPr lang="en-US" sz="1600" b="1" dirty="0" err="1"/>
              <a:t>wangian</a:t>
            </a:r>
            <a:endParaRPr lang="en-US" sz="1600" b="1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sz="1600" dirty="0"/>
              <a:t> </a:t>
            </a:r>
            <a:r>
              <a:rPr lang="en-US" sz="1600" dirty="0" err="1"/>
              <a:t>Memakai</a:t>
            </a:r>
            <a:r>
              <a:rPr lang="en-US" sz="1600" dirty="0"/>
              <a:t> </a:t>
            </a:r>
            <a:r>
              <a:rPr lang="en-US" sz="1600" dirty="0" err="1"/>
              <a:t>wangi-wangian</a:t>
            </a:r>
            <a:r>
              <a:rPr lang="en-US" sz="1600" dirty="0"/>
              <a:t> (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badan</a:t>
            </a:r>
            <a:r>
              <a:rPr lang="en-US" sz="1600" dirty="0"/>
              <a:t> </a:t>
            </a:r>
            <a:r>
              <a:rPr lang="en-US" sz="1600" dirty="0" err="1"/>
              <a:t>sebelum</a:t>
            </a:r>
            <a:r>
              <a:rPr lang="en-US" sz="1600" dirty="0"/>
              <a:t> ihram </a:t>
            </a:r>
            <a:r>
              <a:rPr lang="en-US" sz="1600" dirty="0" err="1"/>
              <a:t>diperbolehkan</a:t>
            </a:r>
            <a:r>
              <a:rPr lang="en-US" sz="1600" dirty="0"/>
              <a:t>)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1600" dirty="0"/>
              <a:t> </a:t>
            </a:r>
            <a:r>
              <a:rPr lang="en-US" sz="1600" dirty="0" err="1"/>
              <a:t>Bicara</a:t>
            </a:r>
            <a:r>
              <a:rPr lang="en-US" sz="1600" dirty="0"/>
              <a:t> porno, </a:t>
            </a:r>
            <a:r>
              <a:rPr lang="en-US" sz="1600" dirty="0" err="1"/>
              <a:t>bercumbu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bersetubuh</a:t>
            </a:r>
            <a:endParaRPr lang="en-US" sz="1600" dirty="0"/>
          </a:p>
          <a:p>
            <a:pPr eaLnBrk="1" hangingPunct="1">
              <a:buFont typeface="Wingdings" pitchFamily="2" charset="2"/>
              <a:buChar char="§"/>
            </a:pPr>
            <a:r>
              <a:rPr lang="en-US" sz="1600" dirty="0"/>
              <a:t> </a:t>
            </a:r>
            <a:r>
              <a:rPr lang="en-US" sz="1600" dirty="0" err="1"/>
              <a:t>Meminang</a:t>
            </a:r>
            <a:r>
              <a:rPr lang="en-US" sz="1600" dirty="0"/>
              <a:t>, </a:t>
            </a:r>
            <a:r>
              <a:rPr lang="en-US" sz="1600" dirty="0" err="1"/>
              <a:t>menikah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menikahkan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450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8600"/>
            <a:ext cx="89154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457200" y="3810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 dirty="0">
                <a:latin typeface="Tahoma" pitchFamily="34" charset="0"/>
                <a:cs typeface="Tahoma" pitchFamily="34" charset="0"/>
              </a:rPr>
              <a:t>THAWAF</a:t>
            </a:r>
            <a:endParaRPr lang="en-US" sz="16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533400" y="842963"/>
            <a:ext cx="44958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Mengelilingi Ka’bah sebanyak 7 kali putaran</a:t>
            </a:r>
          </a:p>
        </p:txBody>
      </p:sp>
      <p:pic>
        <p:nvPicPr>
          <p:cNvPr id="3074" name="Picture 2" descr="D:\Documents\Photo Manasik\0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5562599" cy="2514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8" name="Picture 4" descr="C:\Users\User\Videos\twf 7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4059381"/>
            <a:ext cx="3657600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2" descr="C:\Users\User\Videos\twf 8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059381"/>
            <a:ext cx="3352800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50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"/>
            <a:ext cx="8915400" cy="66294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3" name="Picture 2" descr="twf 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692" y="4078576"/>
            <a:ext cx="3443288" cy="2029435"/>
          </a:xfrm>
          <a:prstGeom prst="rect">
            <a:avLst/>
          </a:prstGeom>
        </p:spPr>
      </p:pic>
      <p:pic>
        <p:nvPicPr>
          <p:cNvPr id="4" name="Picture 3" descr="makam ibrahi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620404"/>
            <a:ext cx="1271588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panah.wm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90868">
            <a:off x="356408" y="108012"/>
            <a:ext cx="4576475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4000" y="1547990"/>
            <a:ext cx="1524000" cy="1600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8" name="Block Arc 7"/>
          <p:cNvSpPr/>
          <p:nvPr/>
        </p:nvSpPr>
        <p:spPr>
          <a:xfrm rot="5400000">
            <a:off x="2705100" y="1586090"/>
            <a:ext cx="1600200" cy="1524000"/>
          </a:xfrm>
          <a:prstGeom prst="blockArc">
            <a:avLst>
              <a:gd name="adj1" fmla="val 10800000"/>
              <a:gd name="adj2" fmla="val 0"/>
              <a:gd name="adj3" fmla="val 11460"/>
            </a:avLst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33"/>
          <p:cNvSpPr txBox="1">
            <a:spLocks noChangeArrowheads="1"/>
          </p:cNvSpPr>
          <p:nvPr/>
        </p:nvSpPr>
        <p:spPr bwMode="auto">
          <a:xfrm>
            <a:off x="3048000" y="2153010"/>
            <a:ext cx="9906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 dirty="0" err="1"/>
              <a:t>Hajar</a:t>
            </a:r>
            <a:r>
              <a:rPr lang="en-US" sz="1100" dirty="0"/>
              <a:t> </a:t>
            </a:r>
          </a:p>
          <a:p>
            <a:pPr eaLnBrk="1" hangingPunct="1"/>
            <a:r>
              <a:rPr lang="en-US" sz="1100" dirty="0"/>
              <a:t>Ismail</a:t>
            </a:r>
          </a:p>
        </p:txBody>
      </p:sp>
      <p:sp>
        <p:nvSpPr>
          <p:cNvPr id="10" name="TextBox 25"/>
          <p:cNvSpPr txBox="1">
            <a:spLocks noChangeArrowheads="1"/>
          </p:cNvSpPr>
          <p:nvPr/>
        </p:nvSpPr>
        <p:spPr bwMode="auto">
          <a:xfrm>
            <a:off x="1714500" y="2245085"/>
            <a:ext cx="1143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b="1">
                <a:solidFill>
                  <a:schemeClr val="bg1"/>
                </a:solidFill>
              </a:rPr>
              <a:t>KA’BAH</a:t>
            </a:r>
          </a:p>
        </p:txBody>
      </p:sp>
      <p:sp>
        <p:nvSpPr>
          <p:cNvPr id="11" name="Oval 10"/>
          <p:cNvSpPr/>
          <p:nvPr/>
        </p:nvSpPr>
        <p:spPr>
          <a:xfrm>
            <a:off x="2514599" y="3373582"/>
            <a:ext cx="457200" cy="45720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/>
          </a:p>
        </p:txBody>
      </p:sp>
      <p:sp>
        <p:nvSpPr>
          <p:cNvPr id="12" name="TextBox 33"/>
          <p:cNvSpPr txBox="1">
            <a:spLocks noChangeArrowheads="1"/>
          </p:cNvSpPr>
          <p:nvPr/>
        </p:nvSpPr>
        <p:spPr bwMode="auto">
          <a:xfrm>
            <a:off x="3543300" y="4267200"/>
            <a:ext cx="1230392" cy="307777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400" dirty="0" err="1"/>
              <a:t>Hajar</a:t>
            </a:r>
            <a:r>
              <a:rPr lang="en-US" sz="1400" dirty="0"/>
              <a:t> </a:t>
            </a:r>
            <a:r>
              <a:rPr lang="en-US" sz="1400" dirty="0" err="1"/>
              <a:t>Aswad</a:t>
            </a:r>
            <a:endParaRPr lang="en-US" sz="1400" dirty="0"/>
          </a:p>
        </p:txBody>
      </p:sp>
      <p:sp>
        <p:nvSpPr>
          <p:cNvPr id="13" name="TextBox 33"/>
          <p:cNvSpPr txBox="1">
            <a:spLocks noChangeArrowheads="1"/>
          </p:cNvSpPr>
          <p:nvPr/>
        </p:nvSpPr>
        <p:spPr bwMode="auto">
          <a:xfrm>
            <a:off x="5794633" y="1240213"/>
            <a:ext cx="1728788" cy="338554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dirty="0" err="1" smtClean="0"/>
              <a:t>Maqom</a:t>
            </a:r>
            <a:r>
              <a:rPr lang="en-US" sz="1600" dirty="0" smtClean="0"/>
              <a:t> Ibrahim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974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8600"/>
            <a:ext cx="89154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457200" y="457200"/>
            <a:ext cx="4233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 dirty="0">
                <a:latin typeface="Tahoma" pitchFamily="34" charset="0"/>
                <a:cs typeface="Tahoma" pitchFamily="34" charset="0"/>
              </a:rPr>
              <a:t>SYARAT SAHNYA THAWAF</a:t>
            </a:r>
            <a:endParaRPr lang="en-US" sz="16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609600" y="919163"/>
            <a:ext cx="6934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Menutup aurat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Suci dari hadas dan najis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Dimulai dari arah sudut Hajar Aswad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Menjadikan Ka’bah selalu disebelah kiri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Dilakukan dengan 7 kali putaran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Berada di dalam Masjidil Haram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Tidak ada tujuan lain selain Thawaf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Niat Thawaf (Selain thawaf rukun umrah dan haji)</a:t>
            </a:r>
          </a:p>
          <a:p>
            <a:pPr eaLnBrk="1" hangingPunct="1">
              <a:buFont typeface="Wingdings" pitchFamily="2" charset="2"/>
              <a:buChar char="q"/>
            </a:pPr>
            <a:endParaRPr lang="en-US" sz="1600"/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609600" y="2964656"/>
            <a:ext cx="4433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SUNNAH-SUNNAH THAWAF</a:t>
            </a:r>
            <a:endParaRPr lang="en-US" sz="1600" b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685800" y="3495892"/>
            <a:ext cx="69342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Menghadap Hajar Aswad sambil membaca Takbir dan tahlil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Menyentuh Hajar Aswad dengan tangan atau menciumnya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Mengapit kain selubung dengan ketiak yang kanan, untuk memudahkan</a:t>
            </a:r>
          </a:p>
          <a:p>
            <a:pPr eaLnBrk="1" hangingPunct="1"/>
            <a:r>
              <a:rPr lang="en-US" sz="1600"/>
              <a:t>    jalan cepat waktu thawaf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Berjalan cepat pada waktu 3 kali putaran pertama, dan berjalan biasa   </a:t>
            </a:r>
          </a:p>
          <a:p>
            <a:pPr eaLnBrk="1" hangingPunct="1"/>
            <a:r>
              <a:rPr lang="en-US" sz="1600"/>
              <a:t>    pada 4 kali putaran selanjutnya. Mengusap rukun sudut/Yamani</a:t>
            </a:r>
          </a:p>
          <a:p>
            <a:pPr eaLnBrk="1" hangingPunct="1">
              <a:buFont typeface="Wingdings" pitchFamily="2" charset="2"/>
              <a:buChar char="q"/>
            </a:pPr>
            <a:r>
              <a:rPr lang="en-US" sz="1600"/>
              <a:t> Shalat 2 rakaat setelah thawaf di maqam Ibrahim atau dimanapun di</a:t>
            </a:r>
          </a:p>
          <a:p>
            <a:pPr eaLnBrk="1" hangingPunct="1"/>
            <a:r>
              <a:rPr lang="en-US" sz="1600"/>
              <a:t>    dalam masjid</a:t>
            </a:r>
          </a:p>
        </p:txBody>
      </p:sp>
    </p:spTree>
    <p:extLst>
      <p:ext uri="{BB962C8B-B14F-4D97-AF65-F5344CB8AC3E}">
        <p14:creationId xmlns:p14="http://schemas.microsoft.com/office/powerpoint/2010/main" val="26726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65376"/>
            <a:ext cx="89154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457200" y="381000"/>
            <a:ext cx="823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SA’I</a:t>
            </a:r>
            <a:endParaRPr lang="en-US" sz="1600" b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57200" y="990600"/>
            <a:ext cx="78486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id-ID" sz="1600" dirty="0"/>
              <a:t>Ibadah </a:t>
            </a:r>
            <a:r>
              <a:rPr lang="id-ID" sz="1600" b="1" dirty="0"/>
              <a:t>Sa'i</a:t>
            </a:r>
            <a:r>
              <a:rPr lang="id-ID" sz="1600" dirty="0"/>
              <a:t> merupakan salah satu rukun </a:t>
            </a:r>
            <a:r>
              <a:rPr lang="en-US" sz="1600" dirty="0"/>
              <a:t>Haji </a:t>
            </a:r>
            <a:r>
              <a:rPr lang="id-ID" sz="1600" dirty="0"/>
              <a:t>dan </a:t>
            </a:r>
            <a:r>
              <a:rPr lang="en-US" sz="1600" dirty="0" err="1"/>
              <a:t>umrah</a:t>
            </a:r>
            <a:r>
              <a:rPr lang="en-US" sz="1600" dirty="0"/>
              <a:t> </a:t>
            </a:r>
            <a:r>
              <a:rPr lang="id-ID" sz="1600" dirty="0"/>
              <a:t>yang dilakukan dengan berjalan kaki (berlari-lari kecil) bolak-balik 7 kali dari </a:t>
            </a:r>
            <a:r>
              <a:rPr lang="en-US" sz="1600" dirty="0"/>
              <a:t>Bukit </a:t>
            </a:r>
            <a:r>
              <a:rPr lang="en-US" sz="1600" dirty="0" err="1"/>
              <a:t>Shafa</a:t>
            </a:r>
            <a:r>
              <a:rPr lang="en-US" sz="1600" dirty="0"/>
              <a:t> </a:t>
            </a:r>
            <a:r>
              <a:rPr lang="id-ID" sz="1600" dirty="0"/>
              <a:t>ke </a:t>
            </a:r>
            <a:r>
              <a:rPr lang="en-US" sz="1600" dirty="0"/>
              <a:t>Bukit </a:t>
            </a:r>
            <a:r>
              <a:rPr lang="en-US" sz="1600" dirty="0" err="1"/>
              <a:t>Marwa</a:t>
            </a:r>
            <a:r>
              <a:rPr lang="en-US" sz="1600" dirty="0"/>
              <a:t> </a:t>
            </a:r>
            <a:r>
              <a:rPr lang="id-ID" sz="1600" dirty="0"/>
              <a:t>dan sebaliknya. Kedua bukit yang satu sama lainnya berjarak sekitar 405</a:t>
            </a:r>
            <a:r>
              <a:rPr lang="en-US" sz="1600" dirty="0"/>
              <a:t> meter</a:t>
            </a:r>
            <a:r>
              <a:rPr lang="id-ID" sz="1600" dirty="0"/>
              <a:t>. Ibadah Sa'i boleh dilakukan dalam keadaan tidak berwudhu dan oleh wanita yang datang Haid atau Nifas.</a:t>
            </a:r>
            <a:endParaRPr lang="en-US" sz="1600" dirty="0"/>
          </a:p>
        </p:txBody>
      </p:sp>
      <p:pic>
        <p:nvPicPr>
          <p:cNvPr id="5" name="Picture 2" descr="C:\Users\User\Videos\sa'i 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379951"/>
            <a:ext cx="2743200" cy="1847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4" descr="C:\Users\User\Videos\sa'i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4343400"/>
            <a:ext cx="2819400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3" descr="C:\Users\User\Videos\sa'i 4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3400" y="2379951"/>
            <a:ext cx="2819400" cy="1847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122" name="Picture 2" descr="C:\Users\LILIS DAHLIA\Pictures\foto pilhan manasik\IMG-20171209-WA002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719" y="4343400"/>
            <a:ext cx="2802081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69585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8600"/>
            <a:ext cx="89154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10"/>
          <p:cNvSpPr txBox="1">
            <a:spLocks noChangeArrowheads="1"/>
          </p:cNvSpPr>
          <p:nvPr/>
        </p:nvSpPr>
        <p:spPr bwMode="auto">
          <a:xfrm>
            <a:off x="4953000" y="533400"/>
            <a:ext cx="3533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SYARAT SAHNYA SA’I</a:t>
            </a:r>
            <a:endParaRPr lang="en-US" sz="1600" b="1">
              <a:latin typeface="Tahoma" pitchFamily="34" charset="0"/>
              <a:cs typeface="Tahoma" pitchFamily="34" charset="0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4114800" y="980931"/>
            <a:ext cx="46482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 err="1"/>
              <a:t>Dilakukan</a:t>
            </a:r>
            <a:r>
              <a:rPr lang="en-US" sz="1600" b="1" dirty="0"/>
              <a:t> </a:t>
            </a:r>
            <a:r>
              <a:rPr lang="en-US" sz="1600" b="1" dirty="0" err="1"/>
              <a:t>setelah</a:t>
            </a:r>
            <a:r>
              <a:rPr lang="en-US" sz="1600" b="1" dirty="0"/>
              <a:t> </a:t>
            </a:r>
            <a:r>
              <a:rPr lang="en-US" sz="1600" b="1" dirty="0" err="1"/>
              <a:t>thawaf</a:t>
            </a:r>
            <a:r>
              <a:rPr lang="en-US" sz="1600" b="1" dirty="0"/>
              <a:t> </a:t>
            </a:r>
            <a:r>
              <a:rPr lang="en-US" sz="1600" b="1" dirty="0" err="1"/>
              <a:t>rukun</a:t>
            </a:r>
            <a:endParaRPr lang="en-US" sz="1600" b="1" dirty="0"/>
          </a:p>
          <a:p>
            <a:pPr eaLnBrk="1" hangingPunct="1">
              <a:buFont typeface="Wingdings" pitchFamily="2" charset="2"/>
              <a:buChar char="q"/>
            </a:pPr>
            <a:r>
              <a:rPr lang="en-US" sz="1600" b="1" dirty="0"/>
              <a:t> </a:t>
            </a:r>
            <a:r>
              <a:rPr lang="en-US" sz="1600" b="1" dirty="0" err="1"/>
              <a:t>Tertib</a:t>
            </a:r>
            <a:r>
              <a:rPr lang="en-US" sz="1600" b="1" dirty="0"/>
              <a:t>, </a:t>
            </a:r>
            <a:r>
              <a:rPr lang="en-US" sz="1600" b="1" dirty="0" err="1"/>
              <a:t>dimulai</a:t>
            </a:r>
            <a:r>
              <a:rPr lang="en-US" sz="1600" b="1" dirty="0"/>
              <a:t> </a:t>
            </a:r>
            <a:r>
              <a:rPr lang="en-US" sz="1600" b="1" dirty="0" err="1"/>
              <a:t>dari</a:t>
            </a:r>
            <a:r>
              <a:rPr lang="en-US" sz="1600" b="1" dirty="0"/>
              <a:t> </a:t>
            </a:r>
            <a:r>
              <a:rPr lang="en-US" sz="1600" b="1" dirty="0" err="1"/>
              <a:t>Shafa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dirty="0" err="1"/>
              <a:t>Marwah</a:t>
            </a:r>
            <a:endParaRPr lang="en-US" sz="1600" b="1" dirty="0"/>
          </a:p>
          <a:p>
            <a:pPr eaLnBrk="1" hangingPunct="1">
              <a:buFont typeface="Wingdings" pitchFamily="2" charset="2"/>
              <a:buChar char="q"/>
            </a:pPr>
            <a:r>
              <a:rPr lang="en-US" sz="1600" b="1" dirty="0"/>
              <a:t> </a:t>
            </a:r>
            <a:r>
              <a:rPr lang="en-US" sz="1600" b="1" dirty="0" err="1"/>
              <a:t>Dilakukan</a:t>
            </a:r>
            <a:r>
              <a:rPr lang="en-US" sz="1600" b="1" dirty="0"/>
              <a:t> </a:t>
            </a:r>
            <a:r>
              <a:rPr lang="en-US" sz="1600" b="1" dirty="0" err="1"/>
              <a:t>dalam</a:t>
            </a:r>
            <a:r>
              <a:rPr lang="en-US" sz="1600" b="1" dirty="0"/>
              <a:t> 7 kali </a:t>
            </a:r>
            <a:r>
              <a:rPr lang="en-US" sz="1600" b="1" dirty="0" err="1"/>
              <a:t>perjalanan</a:t>
            </a:r>
            <a:endParaRPr lang="en-US" sz="1600" b="1" dirty="0"/>
          </a:p>
          <a:p>
            <a:pPr eaLnBrk="1" hangingPunct="1">
              <a:buFont typeface="Wingdings" pitchFamily="2" charset="2"/>
              <a:buChar char="q"/>
            </a:pPr>
            <a:r>
              <a:rPr lang="en-US" sz="1600" b="1" dirty="0"/>
              <a:t> </a:t>
            </a:r>
            <a:r>
              <a:rPr lang="en-US" sz="1600" b="1" dirty="0" err="1"/>
              <a:t>Dilaksanakan</a:t>
            </a:r>
            <a:r>
              <a:rPr lang="en-US" sz="1600" b="1" dirty="0"/>
              <a:t> di </a:t>
            </a:r>
            <a:r>
              <a:rPr lang="en-US" sz="1600" b="1" dirty="0" err="1"/>
              <a:t>tempat</a:t>
            </a:r>
            <a:r>
              <a:rPr lang="en-US" sz="1600" b="1" dirty="0"/>
              <a:t> </a:t>
            </a:r>
            <a:r>
              <a:rPr lang="en-US" sz="1600" b="1" dirty="0" err="1"/>
              <a:t>Sa’I</a:t>
            </a:r>
            <a:r>
              <a:rPr lang="en-US" sz="1600" b="1" dirty="0"/>
              <a:t>, </a:t>
            </a:r>
            <a:r>
              <a:rPr lang="en-US" sz="1600" b="1" dirty="0" err="1"/>
              <a:t>yaitu</a:t>
            </a:r>
            <a:r>
              <a:rPr lang="en-US" sz="1600" b="1" dirty="0"/>
              <a:t> </a:t>
            </a:r>
            <a:r>
              <a:rPr lang="en-US" sz="1600" b="1" dirty="0" err="1"/>
              <a:t>koridor</a:t>
            </a:r>
            <a:r>
              <a:rPr lang="en-US" sz="1600" b="1" dirty="0"/>
              <a:t> </a:t>
            </a:r>
          </a:p>
          <a:p>
            <a:pPr eaLnBrk="1" hangingPunct="1"/>
            <a:r>
              <a:rPr lang="en-US" sz="1600" b="1" dirty="0"/>
              <a:t>    yang </a:t>
            </a:r>
            <a:r>
              <a:rPr lang="en-US" sz="1600" b="1" dirty="0" err="1"/>
              <a:t>terbentang</a:t>
            </a:r>
            <a:r>
              <a:rPr lang="en-US" sz="1600" b="1" dirty="0"/>
              <a:t> </a:t>
            </a:r>
            <a:r>
              <a:rPr lang="en-US" sz="1600" b="1" dirty="0" err="1"/>
              <a:t>antara</a:t>
            </a:r>
            <a:r>
              <a:rPr lang="en-US" sz="1600" b="1" dirty="0"/>
              <a:t> </a:t>
            </a:r>
            <a:r>
              <a:rPr lang="en-US" sz="1600" b="1" dirty="0" err="1"/>
              <a:t>Shafa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dirty="0" err="1"/>
              <a:t>Marwah</a:t>
            </a:r>
            <a:r>
              <a:rPr lang="en-US" sz="1600" b="1" dirty="0"/>
              <a:t> </a:t>
            </a:r>
          </a:p>
          <a:p>
            <a:pPr eaLnBrk="1" hangingPunct="1"/>
            <a:r>
              <a:rPr lang="en-US" sz="1600" b="1" dirty="0"/>
              <a:t>    yang </a:t>
            </a:r>
            <a:r>
              <a:rPr lang="en-US" sz="1600" b="1" dirty="0" err="1"/>
              <a:t>disebut</a:t>
            </a:r>
            <a:r>
              <a:rPr lang="en-US" sz="1600" b="1" dirty="0"/>
              <a:t> </a:t>
            </a:r>
            <a:r>
              <a:rPr lang="en-US" sz="1600" b="1" dirty="0" err="1"/>
              <a:t>mas’a</a:t>
            </a:r>
            <a:endParaRPr lang="en-US" sz="1600" b="1" dirty="0"/>
          </a:p>
          <a:p>
            <a:pPr eaLnBrk="1" hangingPunct="1">
              <a:buFont typeface="Wingdings" pitchFamily="2" charset="2"/>
              <a:buChar char="q"/>
            </a:pPr>
            <a:endParaRPr lang="en-US" sz="1600" dirty="0"/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108993" y="3198019"/>
            <a:ext cx="4926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 dirty="0">
                <a:latin typeface="Tahoma" pitchFamily="34" charset="0"/>
                <a:cs typeface="Tahoma" pitchFamily="34" charset="0"/>
              </a:rPr>
              <a:t>SUNNAH-SUNNAH DALAM SA’I</a:t>
            </a:r>
            <a:endParaRPr lang="en-US" sz="16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914400" y="3886200"/>
            <a:ext cx="6934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>
              <a:buFont typeface="Wingdings" pitchFamily="2" charset="2"/>
              <a:buChar char="q"/>
            </a:pPr>
            <a:r>
              <a:rPr lang="en-US" sz="1600" dirty="0"/>
              <a:t> </a:t>
            </a:r>
            <a:r>
              <a:rPr lang="en-US" sz="1600" b="1" dirty="0" err="1"/>
              <a:t>Suci</a:t>
            </a:r>
            <a:r>
              <a:rPr lang="en-US" sz="1600" b="1" dirty="0"/>
              <a:t> </a:t>
            </a:r>
            <a:r>
              <a:rPr lang="en-US" sz="1600" b="1" dirty="0" err="1"/>
              <a:t>dari</a:t>
            </a:r>
            <a:r>
              <a:rPr lang="en-US" sz="1600" b="1" dirty="0"/>
              <a:t> </a:t>
            </a:r>
            <a:r>
              <a:rPr lang="en-US" sz="1600" b="1" dirty="0" err="1"/>
              <a:t>hadas</a:t>
            </a:r>
            <a:r>
              <a:rPr lang="en-US" sz="1600" b="1" dirty="0"/>
              <a:t> </a:t>
            </a:r>
            <a:r>
              <a:rPr lang="en-US" sz="1600" b="1" dirty="0" err="1"/>
              <a:t>besar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dirty="0" err="1"/>
              <a:t>kecil</a:t>
            </a:r>
            <a:endParaRPr lang="en-US" sz="1600" b="1" dirty="0"/>
          </a:p>
          <a:p>
            <a:pPr eaLnBrk="1" hangingPunct="1">
              <a:buFont typeface="Wingdings" pitchFamily="2" charset="2"/>
              <a:buChar char="q"/>
            </a:pPr>
            <a:r>
              <a:rPr lang="en-US" sz="1600" b="1" dirty="0"/>
              <a:t> </a:t>
            </a:r>
            <a:r>
              <a:rPr lang="en-US" sz="1600" b="1" dirty="0" err="1"/>
              <a:t>Naik</a:t>
            </a:r>
            <a:r>
              <a:rPr lang="en-US" sz="1600" b="1" dirty="0"/>
              <a:t> </a:t>
            </a:r>
            <a:r>
              <a:rPr lang="en-US" sz="1600" b="1" dirty="0" err="1"/>
              <a:t>hingga</a:t>
            </a:r>
            <a:r>
              <a:rPr lang="en-US" sz="1600" b="1" dirty="0"/>
              <a:t> </a:t>
            </a:r>
            <a:r>
              <a:rPr lang="en-US" sz="1600" b="1" dirty="0" err="1"/>
              <a:t>ke</a:t>
            </a:r>
            <a:r>
              <a:rPr lang="en-US" sz="1600" b="1" dirty="0"/>
              <a:t> </a:t>
            </a:r>
            <a:r>
              <a:rPr lang="en-US" sz="1600" b="1" dirty="0" err="1"/>
              <a:t>puncak</a:t>
            </a:r>
            <a:r>
              <a:rPr lang="en-US" sz="1600" b="1" dirty="0"/>
              <a:t> </a:t>
            </a:r>
            <a:r>
              <a:rPr lang="en-US" sz="1600" b="1" dirty="0" err="1"/>
              <a:t>bukit</a:t>
            </a:r>
            <a:r>
              <a:rPr lang="en-US" sz="1600" b="1" dirty="0"/>
              <a:t> </a:t>
            </a:r>
            <a:r>
              <a:rPr lang="en-US" sz="1600" b="1" dirty="0" err="1"/>
              <a:t>Shafa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dirty="0" err="1"/>
              <a:t>Marwah</a:t>
            </a:r>
            <a:endParaRPr lang="en-US" sz="1600" b="1" dirty="0"/>
          </a:p>
          <a:p>
            <a:pPr eaLnBrk="1" hangingPunct="1">
              <a:buFont typeface="Wingdings" pitchFamily="2" charset="2"/>
              <a:buChar char="q"/>
            </a:pPr>
            <a:r>
              <a:rPr lang="en-US" sz="1600" b="1" dirty="0"/>
              <a:t> </a:t>
            </a:r>
            <a:r>
              <a:rPr lang="en-US" sz="1600" b="1" dirty="0" err="1"/>
              <a:t>Khusus</a:t>
            </a:r>
            <a:r>
              <a:rPr lang="en-US" sz="1600" b="1" dirty="0"/>
              <a:t> </a:t>
            </a:r>
            <a:r>
              <a:rPr lang="en-US" sz="1600" b="1" dirty="0" err="1"/>
              <a:t>pria</a:t>
            </a:r>
            <a:r>
              <a:rPr lang="en-US" sz="1600" b="1" dirty="0"/>
              <a:t> </a:t>
            </a:r>
            <a:r>
              <a:rPr lang="en-US" sz="1600" b="1" dirty="0" err="1"/>
              <a:t>dianjurkan</a:t>
            </a:r>
            <a:r>
              <a:rPr lang="en-US" sz="1600" b="1" dirty="0"/>
              <a:t> </a:t>
            </a:r>
            <a:r>
              <a:rPr lang="en-US" sz="1600" b="1" dirty="0" err="1"/>
              <a:t>berlari-lari</a:t>
            </a:r>
            <a:r>
              <a:rPr lang="en-US" sz="1600" b="1" dirty="0"/>
              <a:t> </a:t>
            </a:r>
            <a:r>
              <a:rPr lang="en-US" sz="1600" b="1" dirty="0" err="1"/>
              <a:t>kecil</a:t>
            </a:r>
            <a:r>
              <a:rPr lang="en-US" sz="1600" b="1" dirty="0"/>
              <a:t> </a:t>
            </a:r>
            <a:r>
              <a:rPr lang="en-US" sz="1600" b="1" dirty="0" err="1"/>
              <a:t>diantara</a:t>
            </a:r>
            <a:r>
              <a:rPr lang="en-US" sz="1600" b="1" dirty="0"/>
              <a:t> 2 </a:t>
            </a:r>
            <a:r>
              <a:rPr lang="en-US" sz="1600" b="1" dirty="0" err="1"/>
              <a:t>pilar</a:t>
            </a:r>
            <a:r>
              <a:rPr lang="en-US" sz="1600" b="1" dirty="0"/>
              <a:t> </a:t>
            </a:r>
            <a:r>
              <a:rPr lang="en-US" sz="1600" b="1" dirty="0" err="1"/>
              <a:t>hijau</a:t>
            </a:r>
            <a:endParaRPr lang="en-US" sz="1600" b="1" dirty="0"/>
          </a:p>
          <a:p>
            <a:pPr eaLnBrk="1" hangingPunct="1">
              <a:buFont typeface="Wingdings" pitchFamily="2" charset="2"/>
              <a:buChar char="q"/>
            </a:pPr>
            <a:r>
              <a:rPr lang="en-US" sz="1600" b="1" dirty="0"/>
              <a:t> </a:t>
            </a:r>
            <a:r>
              <a:rPr lang="en-US" sz="1600" b="1" dirty="0" err="1"/>
              <a:t>Saat</a:t>
            </a:r>
            <a:r>
              <a:rPr lang="en-US" sz="1600" b="1" dirty="0"/>
              <a:t> di </a:t>
            </a:r>
            <a:r>
              <a:rPr lang="en-US" sz="1600" b="1" dirty="0" err="1"/>
              <a:t>puncak</a:t>
            </a:r>
            <a:r>
              <a:rPr lang="en-US" sz="1600" b="1" dirty="0"/>
              <a:t> </a:t>
            </a:r>
            <a:r>
              <a:rPr lang="en-US" sz="1600" b="1" dirty="0" err="1"/>
              <a:t>bukit</a:t>
            </a:r>
            <a:r>
              <a:rPr lang="en-US" sz="1600" b="1" dirty="0"/>
              <a:t> </a:t>
            </a:r>
            <a:r>
              <a:rPr lang="en-US" sz="1600" b="1" dirty="0" err="1"/>
              <a:t>berdoa</a:t>
            </a:r>
            <a:r>
              <a:rPr lang="en-US" sz="1600" b="1" dirty="0"/>
              <a:t> </a:t>
            </a:r>
            <a:r>
              <a:rPr lang="en-US" sz="1600" b="1" dirty="0" err="1"/>
              <a:t>sambil</a:t>
            </a:r>
            <a:r>
              <a:rPr lang="en-US" sz="1600" b="1" dirty="0"/>
              <a:t> </a:t>
            </a:r>
            <a:r>
              <a:rPr lang="en-US" sz="1600" b="1" dirty="0" err="1"/>
              <a:t>mengangkat</a:t>
            </a:r>
            <a:r>
              <a:rPr lang="en-US" sz="1600" b="1" dirty="0"/>
              <a:t> </a:t>
            </a:r>
            <a:r>
              <a:rPr lang="en-US" sz="1600" b="1" dirty="0" err="1"/>
              <a:t>kedua</a:t>
            </a:r>
            <a:r>
              <a:rPr lang="en-US" sz="1600" b="1" dirty="0"/>
              <a:t> </a:t>
            </a:r>
            <a:r>
              <a:rPr lang="en-US" sz="1600" b="1" dirty="0" err="1"/>
              <a:t>tangan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  </a:t>
            </a:r>
          </a:p>
          <a:p>
            <a:pPr eaLnBrk="1" hangingPunct="1"/>
            <a:r>
              <a:rPr lang="en-US" sz="1600" b="1" dirty="0"/>
              <a:t>    </a:t>
            </a:r>
            <a:r>
              <a:rPr lang="en-US" sz="1600" b="1" dirty="0" err="1"/>
              <a:t>menghadap</a:t>
            </a:r>
            <a:r>
              <a:rPr lang="en-US" sz="1600" b="1" dirty="0"/>
              <a:t> </a:t>
            </a:r>
            <a:r>
              <a:rPr lang="en-US" sz="1600" b="1" dirty="0" err="1"/>
              <a:t>Ka’bah</a:t>
            </a:r>
            <a:endParaRPr lang="en-US" sz="1600" b="1" dirty="0"/>
          </a:p>
          <a:p>
            <a:pPr eaLnBrk="1" hangingPunct="1">
              <a:buFont typeface="Wingdings" pitchFamily="2" charset="2"/>
              <a:buChar char="q"/>
            </a:pPr>
            <a:r>
              <a:rPr lang="en-US" sz="1600" b="1" dirty="0"/>
              <a:t> </a:t>
            </a:r>
            <a:r>
              <a:rPr lang="en-US" sz="1600" b="1" dirty="0" err="1"/>
              <a:t>Berjalan</a:t>
            </a:r>
            <a:r>
              <a:rPr lang="en-US" sz="1600" b="1" dirty="0"/>
              <a:t> kaki (</a:t>
            </a:r>
            <a:r>
              <a:rPr lang="en-US" sz="1600" b="1" dirty="0" err="1"/>
              <a:t>kecuali</a:t>
            </a:r>
            <a:r>
              <a:rPr lang="en-US" sz="1600" b="1" dirty="0"/>
              <a:t> yang </a:t>
            </a:r>
            <a:r>
              <a:rPr lang="en-US" sz="1600" b="1" dirty="0" err="1"/>
              <a:t>udzur</a:t>
            </a:r>
            <a:r>
              <a:rPr lang="en-US" sz="1600" b="1" dirty="0"/>
              <a:t>)</a:t>
            </a:r>
          </a:p>
        </p:txBody>
      </p:sp>
      <p:pic>
        <p:nvPicPr>
          <p:cNvPr id="1027" name="Picture 3" descr="D:\umroh jan 2018\IMG-20180110-WA00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98764"/>
            <a:ext cx="3200400" cy="25169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877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8600"/>
            <a:ext cx="89154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67494"/>
            <a:ext cx="7848600" cy="69951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 smtClean="0"/>
              <a:t>Tahalul</a:t>
            </a:r>
            <a:r>
              <a:rPr lang="en-US" sz="3200" dirty="0" smtClean="0"/>
              <a:t> : </a:t>
            </a:r>
            <a:r>
              <a:rPr lang="en-US" sz="3200" dirty="0" err="1" smtClean="0"/>
              <a:t>Memotong</a:t>
            </a:r>
            <a:r>
              <a:rPr lang="en-US" sz="3200" dirty="0" smtClean="0"/>
              <a:t> </a:t>
            </a:r>
            <a:r>
              <a:rPr lang="en-US" sz="3200" dirty="0" err="1" smtClean="0"/>
              <a:t>beberapa</a:t>
            </a:r>
            <a:r>
              <a:rPr lang="en-US" sz="3200" dirty="0" smtClean="0"/>
              <a:t> </a:t>
            </a:r>
            <a:r>
              <a:rPr lang="en-US" sz="3200" dirty="0" err="1" smtClean="0"/>
              <a:t>helai</a:t>
            </a:r>
            <a:r>
              <a:rPr lang="en-US" sz="3200" dirty="0" smtClean="0"/>
              <a:t> </a:t>
            </a:r>
            <a:r>
              <a:rPr lang="en-US" sz="3200" dirty="0" err="1" smtClean="0"/>
              <a:t>rambut</a:t>
            </a:r>
            <a:endParaRPr lang="id-ID" sz="3200" dirty="0"/>
          </a:p>
        </p:txBody>
      </p:sp>
      <p:pic>
        <p:nvPicPr>
          <p:cNvPr id="4" name="Picture 3" descr="C:\Users\User\Desktop\Mekkah\Tahalul\inde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143000"/>
            <a:ext cx="4572000" cy="2209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C:\Users\User\Desktop\Mekkah\Tahalul\tahalul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33900" y="3657600"/>
            <a:ext cx="3886199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4" name="Picture 2" descr="D:\Documents\Photo Manasik\03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657600"/>
            <a:ext cx="3581400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2502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8763000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914399"/>
          </a:xfrm>
        </p:spPr>
        <p:txBody>
          <a:bodyPr/>
          <a:lstStyle/>
          <a:p>
            <a:r>
              <a:rPr lang="en-US" dirty="0" smtClean="0"/>
              <a:t>KEGIATAN MANASIK UMROH</a:t>
            </a:r>
            <a:endParaRPr lang="en-US" dirty="0"/>
          </a:p>
        </p:txBody>
      </p:sp>
      <p:pic>
        <p:nvPicPr>
          <p:cNvPr id="1026" name="Picture 2" descr="G:\IMG-20171220-WA00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41989"/>
            <a:ext cx="2514600" cy="2800350"/>
          </a:xfrm>
          <a:prstGeom prst="rect">
            <a:avLst/>
          </a:prstGeom>
          <a:ln w="190500" cap="sq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ILIS DAHLIA\Pictures\New folder\20171217_1416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752600"/>
            <a:ext cx="2667000" cy="2952750"/>
          </a:xfrm>
          <a:prstGeom prst="rect">
            <a:avLst/>
          </a:prstGeom>
          <a:ln w="190500" cap="sq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G:\IMG-20171220-WA002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596121"/>
            <a:ext cx="2743200" cy="2492086"/>
          </a:xfrm>
          <a:prstGeom prst="rect">
            <a:avLst/>
          </a:prstGeom>
          <a:ln w="190500" cap="sq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67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8600"/>
            <a:ext cx="89154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2819400" y="304800"/>
            <a:ext cx="3794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ZIARAH KOTA MAKKAH</a:t>
            </a:r>
          </a:p>
        </p:txBody>
      </p:sp>
      <p:pic>
        <p:nvPicPr>
          <p:cNvPr id="4" name="Picture 3" descr="Arafah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01399"/>
            <a:ext cx="3578225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4343400" y="914400"/>
            <a:ext cx="3967163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b="1" dirty="0"/>
              <a:t>Padang </a:t>
            </a:r>
            <a:r>
              <a:rPr lang="en-US" sz="2400" b="1" dirty="0" err="1"/>
              <a:t>Arafah</a:t>
            </a:r>
            <a:endParaRPr lang="en-US" sz="2400" b="1" dirty="0"/>
          </a:p>
          <a:p>
            <a:pPr eaLnBrk="1" hangingPunct="1"/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wukuf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ibadah</a:t>
            </a:r>
            <a:r>
              <a:rPr lang="en-US" dirty="0"/>
              <a:t> Haji,</a:t>
            </a:r>
          </a:p>
          <a:p>
            <a:pPr eaLnBrk="1" hangingPunct="1"/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menghadirkan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 di </a:t>
            </a:r>
            <a:r>
              <a:rPr lang="en-US" dirty="0" err="1"/>
              <a:t>padang</a:t>
            </a:r>
            <a:r>
              <a:rPr lang="en-US" dirty="0"/>
              <a:t> </a:t>
            </a:r>
          </a:p>
          <a:p>
            <a:pPr eaLnBrk="1" hangingPunct="1"/>
            <a:r>
              <a:rPr lang="en-US" dirty="0" err="1"/>
              <a:t>Arafah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dzikir</a:t>
            </a:r>
            <a:r>
              <a:rPr lang="en-US" dirty="0"/>
              <a:t>, </a:t>
            </a:r>
            <a:r>
              <a:rPr lang="en-US" dirty="0" err="1"/>
              <a:t>do’a</a:t>
            </a:r>
            <a:r>
              <a:rPr lang="en-US" dirty="0"/>
              <a:t> </a:t>
            </a:r>
          </a:p>
          <a:p>
            <a:pPr eaLnBrk="1" hangingPunct="1"/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istighfar</a:t>
            </a:r>
            <a:endParaRPr lang="en-US" dirty="0"/>
          </a:p>
        </p:txBody>
      </p:sp>
      <p:pic>
        <p:nvPicPr>
          <p:cNvPr id="6" name="Picture 5" descr="jabal rahmah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467100"/>
            <a:ext cx="3578225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C:\Users\LILIS DAHLIA\Pictures\foto pilhan manasik\IMG-20171209-WA0030 - Cop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833524"/>
            <a:ext cx="4191000" cy="231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299816" y="2541299"/>
            <a:ext cx="453548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b="1"/>
              <a:t>Jabal Rahmah</a:t>
            </a:r>
          </a:p>
          <a:p>
            <a:pPr eaLnBrk="1" hangingPunct="1"/>
            <a:r>
              <a:rPr lang="en-US"/>
              <a:t>Tugu peringatan untuk mengenang tempat</a:t>
            </a:r>
          </a:p>
          <a:p>
            <a:pPr eaLnBrk="1" hangingPunct="1"/>
            <a:r>
              <a:rPr lang="en-US"/>
              <a:t>Bertemunya nenek moyang manusia</a:t>
            </a:r>
          </a:p>
          <a:p>
            <a:pPr eaLnBrk="1" hangingPunct="1"/>
            <a:r>
              <a:rPr lang="en-US"/>
              <a:t>Nabi Adam dan Siti Hawa.</a:t>
            </a:r>
          </a:p>
        </p:txBody>
      </p:sp>
    </p:spTree>
    <p:extLst>
      <p:ext uri="{BB962C8B-B14F-4D97-AF65-F5344CB8AC3E}">
        <p14:creationId xmlns:p14="http://schemas.microsoft.com/office/powerpoint/2010/main" val="17995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8600"/>
            <a:ext cx="89154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457200" y="457200"/>
            <a:ext cx="3203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b="1"/>
              <a:t>Mina</a:t>
            </a:r>
          </a:p>
          <a:p>
            <a:pPr eaLnBrk="1" hangingPunct="1"/>
            <a:r>
              <a:rPr lang="en-US" sz="1600"/>
              <a:t>Mina dikenal sebagai tempat</a:t>
            </a:r>
          </a:p>
          <a:p>
            <a:pPr eaLnBrk="1" hangingPunct="1"/>
            <a:r>
              <a:rPr lang="en-US" sz="1600"/>
              <a:t>Dilaksanakannya kegiatan lontar </a:t>
            </a:r>
          </a:p>
          <a:p>
            <a:pPr eaLnBrk="1" hangingPunct="1"/>
            <a:r>
              <a:rPr lang="en-US" sz="1600"/>
              <a:t>Jumrah dalam ibadah haji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653848" y="3962400"/>
            <a:ext cx="495935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b="1" dirty="0" err="1"/>
              <a:t>Muzdalifah</a:t>
            </a:r>
            <a:endParaRPr lang="en-US" sz="2400" b="1" dirty="0"/>
          </a:p>
          <a:p>
            <a:pPr eaLnBrk="1" hangingPunct="1"/>
            <a:r>
              <a:rPr lang="en-US" sz="1600" b="1" dirty="0" err="1"/>
              <a:t>Hamparan</a:t>
            </a:r>
            <a:r>
              <a:rPr lang="en-US" sz="1600" b="1" dirty="0"/>
              <a:t> </a:t>
            </a:r>
            <a:r>
              <a:rPr lang="en-US" sz="1600" b="1" dirty="0" err="1"/>
              <a:t>Muzdalifah</a:t>
            </a:r>
            <a:r>
              <a:rPr lang="en-US" sz="1600" b="1" dirty="0"/>
              <a:t>, </a:t>
            </a:r>
            <a:r>
              <a:rPr lang="en-US" sz="1600" b="1" dirty="0" err="1"/>
              <a:t>tempat</a:t>
            </a:r>
            <a:r>
              <a:rPr lang="en-US" sz="1600" b="1" dirty="0"/>
              <a:t> </a:t>
            </a:r>
            <a:r>
              <a:rPr lang="en-US" sz="1600" b="1" dirty="0" err="1"/>
              <a:t>para</a:t>
            </a:r>
            <a:r>
              <a:rPr lang="en-US" sz="1600" b="1" dirty="0"/>
              <a:t> </a:t>
            </a:r>
            <a:r>
              <a:rPr lang="en-US" sz="1600" b="1" dirty="0" err="1"/>
              <a:t>jamaah</a:t>
            </a:r>
            <a:r>
              <a:rPr lang="en-US" sz="1600" b="1" dirty="0"/>
              <a:t> </a:t>
            </a:r>
            <a:r>
              <a:rPr lang="en-US" sz="1600" b="1" dirty="0" err="1"/>
              <a:t>mengumpulkan</a:t>
            </a:r>
            <a:r>
              <a:rPr lang="en-US" sz="1600" b="1" dirty="0"/>
              <a:t> </a:t>
            </a:r>
          </a:p>
          <a:p>
            <a:pPr eaLnBrk="1" hangingPunct="1"/>
            <a:r>
              <a:rPr lang="en-US" sz="1600" b="1" dirty="0" err="1"/>
              <a:t>batu-batuan</a:t>
            </a:r>
            <a:r>
              <a:rPr lang="en-US" sz="1600" b="1" dirty="0"/>
              <a:t>. Yang </a:t>
            </a:r>
            <a:r>
              <a:rPr lang="en-US" sz="1600" b="1" dirty="0" err="1"/>
              <a:t>kemudian</a:t>
            </a:r>
            <a:r>
              <a:rPr lang="en-US" sz="1600" b="1" dirty="0"/>
              <a:t> </a:t>
            </a:r>
            <a:r>
              <a:rPr lang="en-US" sz="1600" b="1" dirty="0" err="1"/>
              <a:t>melemparkan</a:t>
            </a:r>
            <a:r>
              <a:rPr lang="en-US" sz="1600" b="1" dirty="0"/>
              <a:t> </a:t>
            </a:r>
            <a:r>
              <a:rPr lang="en-US" sz="1600" b="1" dirty="0" err="1"/>
              <a:t>batu-batuan</a:t>
            </a:r>
            <a:r>
              <a:rPr lang="en-US" sz="1600" b="1" dirty="0"/>
              <a:t> </a:t>
            </a:r>
          </a:p>
          <a:p>
            <a:pPr eaLnBrk="1" hangingPunct="1"/>
            <a:r>
              <a:rPr lang="en-US" sz="1600" b="1" dirty="0" err="1"/>
              <a:t>tersebut</a:t>
            </a:r>
            <a:r>
              <a:rPr lang="en-US" sz="1600" b="1" dirty="0"/>
              <a:t> </a:t>
            </a:r>
            <a:r>
              <a:rPr lang="en-US" sz="1600" b="1" dirty="0" err="1"/>
              <a:t>ke</a:t>
            </a:r>
            <a:r>
              <a:rPr lang="en-US" sz="1600" b="1" dirty="0"/>
              <a:t> 3 </a:t>
            </a:r>
            <a:r>
              <a:rPr lang="en-US" sz="1600" b="1" dirty="0" err="1"/>
              <a:t>tiang</a:t>
            </a:r>
            <a:r>
              <a:rPr lang="en-US" sz="1600" b="1" dirty="0"/>
              <a:t> </a:t>
            </a:r>
            <a:r>
              <a:rPr lang="en-US" sz="1600" b="1" dirty="0" err="1"/>
              <a:t>jumrah</a:t>
            </a:r>
            <a:r>
              <a:rPr lang="en-US" sz="1600" b="1" dirty="0"/>
              <a:t> di </a:t>
            </a:r>
            <a:r>
              <a:rPr lang="en-US" sz="1600" b="1" dirty="0" err="1"/>
              <a:t>kota</a:t>
            </a:r>
            <a:r>
              <a:rPr lang="en-US" sz="1600" b="1" dirty="0"/>
              <a:t> Mina</a:t>
            </a:r>
          </a:p>
        </p:txBody>
      </p:sp>
      <p:pic>
        <p:nvPicPr>
          <p:cNvPr id="7" name="Picture 6" descr="going_to_muzdalif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40781"/>
            <a:ext cx="2590800" cy="350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D:\Pictures\Foto HJ. 2010\16112010(007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98763"/>
            <a:ext cx="4038600" cy="296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28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87630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4381500" y="533400"/>
            <a:ext cx="38687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b="1"/>
              <a:t>Jabal Nur</a:t>
            </a:r>
          </a:p>
          <a:p>
            <a:pPr eaLnBrk="1" hangingPunct="1"/>
            <a:r>
              <a:rPr lang="en-US"/>
              <a:t>Terdapat Gua Hira dimana Nabi</a:t>
            </a:r>
          </a:p>
          <a:p>
            <a:pPr eaLnBrk="1" hangingPunct="1"/>
            <a:r>
              <a:rPr lang="en-US"/>
              <a:t>Muhammad SAW menerima wahyu </a:t>
            </a:r>
          </a:p>
          <a:p>
            <a:pPr eaLnBrk="1" hangingPunct="1"/>
            <a:r>
              <a:rPr lang="en-US"/>
              <a:t>Pertama kalinya dari Allah SWT</a:t>
            </a:r>
          </a:p>
        </p:txBody>
      </p:sp>
      <p:pic>
        <p:nvPicPr>
          <p:cNvPr id="4099" name="Picture 3" descr="D:\Pictures\Foto HJ. 2010\25112010(004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33400"/>
            <a:ext cx="2095500" cy="2819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495800" y="1976005"/>
            <a:ext cx="412425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b="1" dirty="0" err="1"/>
              <a:t>Jabal</a:t>
            </a:r>
            <a:r>
              <a:rPr lang="en-US" sz="2400" b="1" dirty="0"/>
              <a:t> </a:t>
            </a:r>
            <a:r>
              <a:rPr lang="en-US" sz="2400" b="1" dirty="0" err="1"/>
              <a:t>Tsur</a:t>
            </a:r>
            <a:endParaRPr lang="en-US" sz="2400" b="1" dirty="0"/>
          </a:p>
          <a:p>
            <a:pPr eaLnBrk="1" hangingPunct="1"/>
            <a:r>
              <a:rPr lang="en-US" sz="1600" dirty="0" err="1"/>
              <a:t>Tempat</a:t>
            </a:r>
            <a:r>
              <a:rPr lang="en-US" sz="1600" dirty="0"/>
              <a:t> </a:t>
            </a:r>
            <a:r>
              <a:rPr lang="en-US" sz="1600" dirty="0" err="1"/>
              <a:t>dimana</a:t>
            </a:r>
            <a:r>
              <a:rPr lang="en-US" sz="1600" dirty="0"/>
              <a:t> </a:t>
            </a:r>
            <a:r>
              <a:rPr lang="en-US" sz="1600" dirty="0" err="1"/>
              <a:t>Nabi</a:t>
            </a:r>
            <a:r>
              <a:rPr lang="en-US" sz="1600" dirty="0"/>
              <a:t> Muhammad </a:t>
            </a:r>
            <a:r>
              <a:rPr lang="en-US" sz="1600" dirty="0" err="1"/>
              <a:t>bersama</a:t>
            </a:r>
            <a:endParaRPr lang="en-US" sz="1600" dirty="0"/>
          </a:p>
          <a:p>
            <a:pPr eaLnBrk="1" hangingPunct="1"/>
            <a:r>
              <a:rPr lang="en-US" sz="1600" dirty="0" err="1"/>
              <a:t>Abubakar</a:t>
            </a:r>
            <a:r>
              <a:rPr lang="en-US" sz="1600" dirty="0"/>
              <a:t> </a:t>
            </a:r>
            <a:r>
              <a:rPr lang="en-US" sz="1600" dirty="0" err="1"/>
              <a:t>Assyidiq</a:t>
            </a:r>
            <a:r>
              <a:rPr lang="en-US" sz="1600" dirty="0"/>
              <a:t> </a:t>
            </a:r>
            <a:r>
              <a:rPr lang="en-US" sz="1600" dirty="0" err="1"/>
              <a:t>berlindung</a:t>
            </a:r>
            <a:r>
              <a:rPr lang="en-US" sz="1600" dirty="0"/>
              <a:t> </a:t>
            </a:r>
            <a:r>
              <a:rPr lang="en-US" sz="1600" dirty="0" err="1"/>
              <a:t>bersama</a:t>
            </a:r>
            <a:endParaRPr lang="en-US" sz="1600" dirty="0"/>
          </a:p>
          <a:p>
            <a:pPr eaLnBrk="1" hangingPunct="1"/>
            <a:r>
              <a:rPr lang="en-US" sz="1600" dirty="0"/>
              <a:t>Di </a:t>
            </a:r>
            <a:r>
              <a:rPr lang="en-US" sz="1600" dirty="0" err="1"/>
              <a:t>gunung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sewaktu</a:t>
            </a:r>
            <a:r>
              <a:rPr lang="en-US" sz="1600" dirty="0"/>
              <a:t> </a:t>
            </a:r>
            <a:r>
              <a:rPr lang="en-US" sz="1600" dirty="0" err="1"/>
              <a:t>hijrah</a:t>
            </a:r>
            <a:endParaRPr lang="en-US" sz="1600" dirty="0"/>
          </a:p>
          <a:p>
            <a:pPr eaLnBrk="1" hangingPunct="1"/>
            <a:r>
              <a:rPr lang="en-US" sz="1600" dirty="0" err="1"/>
              <a:t>Ke</a:t>
            </a:r>
            <a:r>
              <a:rPr lang="en-US" sz="1600" dirty="0"/>
              <a:t> </a:t>
            </a:r>
            <a:r>
              <a:rPr lang="en-US" sz="1600" dirty="0" err="1"/>
              <a:t>Medinah</a:t>
            </a:r>
            <a:endParaRPr lang="en-US" sz="1600" dirty="0"/>
          </a:p>
        </p:txBody>
      </p:sp>
      <p:pic>
        <p:nvPicPr>
          <p:cNvPr id="4101" name="Picture 5" descr="D:\umroh jan 2018\IMG-20180111-WA00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2" y="3581400"/>
            <a:ext cx="2836718" cy="2516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2" name="Picture 6" descr="D:\umroh jan 2018\IMG-20180111-WA001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581400"/>
            <a:ext cx="4745038" cy="2516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3" name="Picture 7" descr="D:\umroh jan 2018\IMG-20180111-WA000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2" y="533401"/>
            <a:ext cx="1808018" cy="28852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0383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87630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2022764" y="381000"/>
            <a:ext cx="55467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Mengambil Miqot di Mekkah di</a:t>
            </a:r>
          </a:p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Masjid Tan’im atau Masjid Ji’ronah</a:t>
            </a:r>
          </a:p>
        </p:txBody>
      </p:sp>
      <p:pic>
        <p:nvPicPr>
          <p:cNvPr id="5122" name="Picture 2" descr="D:\Pictures\Foto HJ. 2010\2711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36576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ILIS DAHLIA\Pictures\foto pilhan manasik\IMG-20171209-WA0017 - 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743200"/>
            <a:ext cx="3810000" cy="3257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1676400" y="5815806"/>
            <a:ext cx="18557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b="1">
                <a:latin typeface="Tahoma" pitchFamily="34" charset="0"/>
                <a:cs typeface="Tahoma" pitchFamily="34" charset="0"/>
              </a:rPr>
              <a:t>melaksanakan</a:t>
            </a:r>
          </a:p>
        </p:txBody>
      </p:sp>
    </p:spTree>
    <p:extLst>
      <p:ext uri="{BB962C8B-B14F-4D97-AF65-F5344CB8AC3E}">
        <p14:creationId xmlns:p14="http://schemas.microsoft.com/office/powerpoint/2010/main" val="306910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8763000" cy="6477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3" name="Picture 2" descr="mekkah_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562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379787" y="609600"/>
            <a:ext cx="2282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Umrah Kedua</a:t>
            </a:r>
          </a:p>
        </p:txBody>
      </p:sp>
    </p:spTree>
    <p:extLst>
      <p:ext uri="{BB962C8B-B14F-4D97-AF65-F5344CB8AC3E}">
        <p14:creationId xmlns:p14="http://schemas.microsoft.com/office/powerpoint/2010/main" val="125379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87630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2158206" y="609600"/>
            <a:ext cx="48275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Thawaf Wada’</a:t>
            </a:r>
          </a:p>
          <a:p>
            <a:pPr eaLnBrk="1" hangingPunct="1"/>
            <a:r>
              <a:rPr lang="en-US" sz="2400"/>
              <a:t>Thawaf penghabisan / perpisahan</a:t>
            </a:r>
          </a:p>
          <a:p>
            <a:pPr eaLnBrk="1" hangingPunct="1"/>
            <a:r>
              <a:rPr lang="en-US" sz="2400">
                <a:latin typeface="Tahoma" pitchFamily="34" charset="0"/>
                <a:cs typeface="Tahoma" pitchFamily="34" charset="0"/>
              </a:rPr>
              <a:t>sebelum meninggalkan Mekkah</a:t>
            </a:r>
          </a:p>
        </p:txBody>
      </p:sp>
      <p:pic>
        <p:nvPicPr>
          <p:cNvPr id="6" name="Picture 3" descr="C:\Users\User\Videos\twf 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09750"/>
            <a:ext cx="7620000" cy="44040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274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8763000" cy="6477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2990345" y="914400"/>
            <a:ext cx="3094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Kembali ke Jeddah</a:t>
            </a:r>
          </a:p>
        </p:txBody>
      </p:sp>
      <p:pic>
        <p:nvPicPr>
          <p:cNvPr id="7170" name="Picture 2" descr="C:\Users\LILIS DAHLIA\Pictures\foto pilhan manasik\IMG-20171209-WA0010 -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1"/>
            <a:ext cx="3276600" cy="19430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1" name="Picture 3" descr="D:\Documents\Photo Manasik\00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146" y="1524001"/>
            <a:ext cx="4052454" cy="1943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172" name="Picture 4" descr="D:\Documents\Photo Manasik\00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988" y="3810000"/>
            <a:ext cx="5254752" cy="2609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56692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8763000" cy="6477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3" name="Picture 2" descr="GulfAirAirbusA33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330" y="609601"/>
            <a:ext cx="48450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2648743" y="3629892"/>
            <a:ext cx="34655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Kembali ke Tanah Air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425159" y="4495800"/>
            <a:ext cx="829368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b="1" dirty="0" err="1"/>
              <a:t>Insya</a:t>
            </a:r>
            <a:r>
              <a:rPr lang="en-US" b="1" dirty="0"/>
              <a:t> Allah </a:t>
            </a:r>
            <a:r>
              <a:rPr lang="en-US" b="1" dirty="0" err="1"/>
              <a:t>jamaah</a:t>
            </a:r>
            <a:r>
              <a:rPr lang="en-US" b="1" dirty="0"/>
              <a:t> </a:t>
            </a:r>
            <a:r>
              <a:rPr lang="en-US" b="1" dirty="0" err="1"/>
              <a:t>tiba</a:t>
            </a:r>
            <a:r>
              <a:rPr lang="en-US" b="1" dirty="0"/>
              <a:t> di </a:t>
            </a:r>
            <a:r>
              <a:rPr lang="en-US" b="1" dirty="0" err="1"/>
              <a:t>Bandara</a:t>
            </a:r>
            <a:r>
              <a:rPr lang="en-US" b="1" dirty="0"/>
              <a:t> </a:t>
            </a:r>
            <a:r>
              <a:rPr lang="en-US" b="1" dirty="0" err="1"/>
              <a:t>Soekarno</a:t>
            </a:r>
            <a:r>
              <a:rPr lang="en-US" b="1" dirty="0"/>
              <a:t> </a:t>
            </a:r>
            <a:r>
              <a:rPr lang="en-US" b="1" dirty="0" err="1"/>
              <a:t>Hatta</a:t>
            </a:r>
            <a:r>
              <a:rPr lang="en-US" b="1" dirty="0"/>
              <a:t> Jakarta</a:t>
            </a:r>
          </a:p>
          <a:p>
            <a:pPr algn="ctr" eaLnBrk="1" hangingPunct="1"/>
            <a:r>
              <a:rPr lang="en-US" b="1" dirty="0" err="1"/>
              <a:t>Mudah</a:t>
            </a:r>
            <a:r>
              <a:rPr lang="en-US" b="1" dirty="0"/>
              <a:t> – </a:t>
            </a:r>
            <a:r>
              <a:rPr lang="en-US" b="1" dirty="0" err="1"/>
              <a:t>mudahan</a:t>
            </a:r>
            <a:r>
              <a:rPr lang="en-US" b="1" dirty="0"/>
              <a:t> Allah SWT </a:t>
            </a:r>
            <a:r>
              <a:rPr lang="en-US" b="1" dirty="0" err="1"/>
              <a:t>menerima</a:t>
            </a:r>
            <a:r>
              <a:rPr lang="en-US" b="1" dirty="0"/>
              <a:t> </a:t>
            </a:r>
            <a:r>
              <a:rPr lang="en-US" b="1" dirty="0" err="1"/>
              <a:t>amal</a:t>
            </a:r>
            <a:r>
              <a:rPr lang="en-US" b="1" dirty="0"/>
              <a:t> </a:t>
            </a:r>
            <a:r>
              <a:rPr lang="en-US" b="1" dirty="0" err="1"/>
              <a:t>ibadah</a:t>
            </a:r>
            <a:r>
              <a:rPr lang="en-US" b="1" dirty="0"/>
              <a:t> </a:t>
            </a:r>
            <a:r>
              <a:rPr lang="en-US" b="1" dirty="0" err="1"/>
              <a:t>kita</a:t>
            </a:r>
            <a:r>
              <a:rPr lang="en-US" b="1" dirty="0"/>
              <a:t> </a:t>
            </a:r>
            <a:r>
              <a:rPr lang="en-US" b="1" dirty="0" err="1"/>
              <a:t>dan</a:t>
            </a:r>
            <a:r>
              <a:rPr lang="en-US" b="1" dirty="0"/>
              <a:t> </a:t>
            </a:r>
            <a:r>
              <a:rPr lang="en-US" b="1" dirty="0" err="1"/>
              <a:t>menjadikan</a:t>
            </a:r>
            <a:r>
              <a:rPr lang="en-US" b="1" dirty="0"/>
              <a:t> </a:t>
            </a:r>
          </a:p>
          <a:p>
            <a:pPr algn="ctr" eaLnBrk="1" hangingPunct="1"/>
            <a:r>
              <a:rPr lang="en-US" b="1" dirty="0" err="1"/>
              <a:t>Ibadah</a:t>
            </a:r>
            <a:r>
              <a:rPr lang="en-US" b="1" dirty="0"/>
              <a:t> </a:t>
            </a:r>
            <a:r>
              <a:rPr lang="en-US" b="1" dirty="0" err="1"/>
              <a:t>Umrah</a:t>
            </a:r>
            <a:r>
              <a:rPr lang="en-US" b="1" dirty="0"/>
              <a:t> yang </a:t>
            </a:r>
            <a:r>
              <a:rPr lang="en-US" b="1" dirty="0" err="1"/>
              <a:t>Mabrur</a:t>
            </a:r>
            <a:r>
              <a:rPr lang="en-US" b="1" dirty="0"/>
              <a:t>. Amin</a:t>
            </a:r>
          </a:p>
        </p:txBody>
      </p:sp>
    </p:spTree>
    <p:extLst>
      <p:ext uri="{BB962C8B-B14F-4D97-AF65-F5344CB8AC3E}">
        <p14:creationId xmlns:p14="http://schemas.microsoft.com/office/powerpoint/2010/main" val="250053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152400"/>
            <a:ext cx="90678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2063772" y="2971800"/>
            <a:ext cx="2511137" cy="609600"/>
          </a:xfrm>
        </p:spPr>
        <p:txBody>
          <a:bodyPr>
            <a:normAutofit fontScale="70000" lnSpcReduction="20000"/>
          </a:bodyPr>
          <a:lstStyle/>
          <a:p>
            <a:r>
              <a:rPr lang="en-US" sz="18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PELEPASAN 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DIIRINGI AZAN DAN QOMAT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762000"/>
          </a:xfrm>
        </p:spPr>
        <p:txBody>
          <a:bodyPr/>
          <a:lstStyle/>
          <a:p>
            <a:r>
              <a:rPr lang="en-US" dirty="0" smtClean="0"/>
              <a:t>PEMBERANGKATAN</a:t>
            </a:r>
            <a:endParaRPr lang="en-US" dirty="0"/>
          </a:p>
        </p:txBody>
      </p:sp>
      <p:pic>
        <p:nvPicPr>
          <p:cNvPr id="2050" name="Picture 2" descr="C:\Users\LILIS DAHLIA\Downloads\pesawat S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571009"/>
            <a:ext cx="3886200" cy="2102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1" name="Picture 3" descr="G:\IMG-20180106-WA00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64" y="1066800"/>
            <a:ext cx="2358736" cy="1866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G:\IMG-20180106-WA0037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6800"/>
            <a:ext cx="2590800" cy="1866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Subtitle 10"/>
          <p:cNvSpPr txBox="1">
            <a:spLocks/>
          </p:cNvSpPr>
          <p:nvPr/>
        </p:nvSpPr>
        <p:spPr>
          <a:xfrm>
            <a:off x="6096000" y="2971800"/>
            <a:ext cx="2556164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BIS MENUJU</a:t>
            </a:r>
          </a:p>
          <a:p>
            <a:r>
              <a:rPr lang="en-US" sz="18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BANDARA SOEKARNO HATTA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2053" name="Picture 5" descr="D:\New folder (2)\IMG-20171209-WA002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24" y="3678381"/>
            <a:ext cx="2497281" cy="19950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Subtitle 10"/>
          <p:cNvSpPr txBox="1">
            <a:spLocks/>
          </p:cNvSpPr>
          <p:nvPr/>
        </p:nvSpPr>
        <p:spPr>
          <a:xfrm>
            <a:off x="744683" y="5824970"/>
            <a:ext cx="2511137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Proses </a:t>
            </a:r>
            <a:r>
              <a:rPr lang="en-US" sz="1600" dirty="0" err="1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chek</a:t>
            </a:r>
            <a:r>
              <a:rPr lang="en-US" sz="16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in di </a:t>
            </a:r>
            <a:r>
              <a:rPr lang="en-US" sz="1600" dirty="0" err="1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bandara</a:t>
            </a:r>
            <a:endParaRPr lang="en-US" sz="1600" dirty="0" smtClean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600" dirty="0" err="1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Soekarno</a:t>
            </a:r>
            <a:r>
              <a:rPr lang="en-US" sz="16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H</a:t>
            </a:r>
            <a:r>
              <a:rPr lang="en-US" sz="1600" dirty="0" err="1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atta</a:t>
            </a:r>
            <a:endParaRPr lang="en-US" sz="1600" dirty="0" smtClean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Subtitle 10"/>
          <p:cNvSpPr txBox="1">
            <a:spLocks/>
          </p:cNvSpPr>
          <p:nvPr/>
        </p:nvSpPr>
        <p:spPr>
          <a:xfrm>
            <a:off x="4267200" y="5824970"/>
            <a:ext cx="2511137" cy="609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Penerbangan</a:t>
            </a:r>
            <a:r>
              <a:rPr lang="en-US" sz="16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di </a:t>
            </a:r>
            <a:r>
              <a:rPr lang="en-US" sz="1600" dirty="0" err="1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bandara</a:t>
            </a:r>
            <a:endParaRPr lang="en-US" sz="1600" dirty="0" smtClean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sz="1600" dirty="0" err="1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Soekarno</a:t>
            </a:r>
            <a:r>
              <a:rPr lang="en-US" sz="1600" dirty="0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H</a:t>
            </a:r>
            <a:r>
              <a:rPr lang="en-US" sz="1600" dirty="0" err="1" smtClean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atta</a:t>
            </a:r>
            <a:endParaRPr lang="en-US" sz="1600" dirty="0" smtClean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 descr="D:\Pictures\Foto HJ. 2010\02032013(004)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028" y="1066800"/>
            <a:ext cx="2633472" cy="18669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162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9067800" cy="67056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8873" y="152401"/>
            <a:ext cx="7772400" cy="68579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haroni" pitchFamily="2" charset="-79"/>
                <a:cs typeface="Aharoni" pitchFamily="2" charset="-79"/>
              </a:rPr>
              <a:t>TIBA DI JEDDAH</a:t>
            </a:r>
            <a:endParaRPr lang="en-US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026" name="Picture 2" descr="D:\New folder (2)\IMG-20171209-WA00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14800"/>
            <a:ext cx="3962400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8" name="Picture 4" descr="D:\New folder (2)\IMG-20171209-WA004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4114800"/>
            <a:ext cx="4191000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8" descr="HajTerminalJeddahExterior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80855" y="1025236"/>
            <a:ext cx="3810000" cy="2438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143000" y="3464935"/>
            <a:ext cx="6858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400" b="1" dirty="0" err="1">
                <a:latin typeface="Tahoma" pitchFamily="34" charset="0"/>
                <a:cs typeface="Tahoma" pitchFamily="34" charset="0"/>
              </a:rPr>
              <a:t>Bandara</a:t>
            </a:r>
            <a:r>
              <a:rPr lang="en-US" sz="1400" b="1" dirty="0">
                <a:latin typeface="Tahoma" pitchFamily="34" charset="0"/>
                <a:cs typeface="Tahoma" pitchFamily="34" charset="0"/>
              </a:rPr>
              <a:t> King Abdul Aziz, </a:t>
            </a:r>
            <a:r>
              <a:rPr lang="en-US" sz="1400" b="1" dirty="0" err="1">
                <a:latin typeface="Tahoma" pitchFamily="34" charset="0"/>
                <a:cs typeface="Tahoma" pitchFamily="34" charset="0"/>
              </a:rPr>
              <a:t>Bandara</a:t>
            </a:r>
            <a:r>
              <a:rPr lang="en-US" sz="1400" b="1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cs typeface="Tahoma" pitchFamily="34" charset="0"/>
              </a:rPr>
              <a:t>tersibuk</a:t>
            </a:r>
            <a:r>
              <a:rPr lang="en-US" sz="1400" b="1" dirty="0">
                <a:latin typeface="Tahoma" pitchFamily="34" charset="0"/>
                <a:cs typeface="Tahoma" pitchFamily="34" charset="0"/>
              </a:rPr>
              <a:t>, </a:t>
            </a:r>
          </a:p>
          <a:p>
            <a:pPr algn="ctr" eaLnBrk="1" hangingPunct="1"/>
            <a:r>
              <a:rPr lang="en-US" sz="1400" b="1" dirty="0" err="1">
                <a:latin typeface="Tahoma" pitchFamily="34" charset="0"/>
                <a:cs typeface="Tahoma" pitchFamily="34" charset="0"/>
              </a:rPr>
              <a:t>setiap</a:t>
            </a:r>
            <a:r>
              <a:rPr lang="en-US" sz="1400" b="1" dirty="0">
                <a:latin typeface="Tahoma" pitchFamily="34" charset="0"/>
                <a:cs typeface="Tahoma" pitchFamily="34" charset="0"/>
              </a:rPr>
              <a:t> 5 </a:t>
            </a:r>
            <a:r>
              <a:rPr lang="en-US" sz="1400" b="1" dirty="0" err="1">
                <a:latin typeface="Tahoma" pitchFamily="34" charset="0"/>
                <a:cs typeface="Tahoma" pitchFamily="34" charset="0"/>
              </a:rPr>
              <a:t>menit</a:t>
            </a:r>
            <a:r>
              <a:rPr lang="en-US" sz="1400" b="1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cs typeface="Tahoma" pitchFamily="34" charset="0"/>
              </a:rPr>
              <a:t>ada</a:t>
            </a:r>
            <a:r>
              <a:rPr lang="en-US" sz="1400" b="1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cs typeface="Tahoma" pitchFamily="34" charset="0"/>
              </a:rPr>
              <a:t>Pesawat</a:t>
            </a:r>
            <a:r>
              <a:rPr lang="en-US" sz="1400" b="1" dirty="0">
                <a:latin typeface="Tahoma" pitchFamily="34" charset="0"/>
                <a:cs typeface="Tahoma" pitchFamily="34" charset="0"/>
              </a:rPr>
              <a:t> take off </a:t>
            </a:r>
            <a:r>
              <a:rPr lang="en-US" sz="1400" b="1" dirty="0" err="1">
                <a:latin typeface="Tahoma" pitchFamily="34" charset="0"/>
                <a:cs typeface="Tahoma" pitchFamily="34" charset="0"/>
              </a:rPr>
              <a:t>atau</a:t>
            </a:r>
            <a:r>
              <a:rPr lang="en-US" sz="1400" b="1" dirty="0">
                <a:latin typeface="Tahoma" pitchFamily="34" charset="0"/>
                <a:cs typeface="Tahoma" pitchFamily="34" charset="0"/>
              </a:rPr>
              <a:t> landing</a:t>
            </a:r>
          </a:p>
        </p:txBody>
      </p:sp>
    </p:spTree>
    <p:extLst>
      <p:ext uri="{BB962C8B-B14F-4D97-AF65-F5344CB8AC3E}">
        <p14:creationId xmlns:p14="http://schemas.microsoft.com/office/powerpoint/2010/main" val="29162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8600"/>
            <a:ext cx="8915400" cy="6477000"/>
          </a:xfrm>
          <a:prstGeom prst="rect">
            <a:avLst/>
          </a:prstGeom>
          <a:ln>
            <a:solidFill>
              <a:schemeClr val="bg1"/>
            </a:solidFill>
          </a:ln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1"/>
            <a:ext cx="7772400" cy="1143000"/>
          </a:xfrm>
        </p:spPr>
        <p:txBody>
          <a:bodyPr/>
          <a:lstStyle/>
          <a:p>
            <a:r>
              <a:rPr lang="en-US" dirty="0" smtClean="0"/>
              <a:t>ZIARAH KOTA MADINAH</a:t>
            </a:r>
            <a:endParaRPr lang="en-US" dirty="0"/>
          </a:p>
        </p:txBody>
      </p:sp>
      <p:pic>
        <p:nvPicPr>
          <p:cNvPr id="3074" name="Picture 2" descr="F:\Pilihan Foto\IMG201701171322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733800"/>
            <a:ext cx="3812381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5" descr="NABAWI 01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295400"/>
            <a:ext cx="3812381" cy="2171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6" descr="raudha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36" y="1333500"/>
            <a:ext cx="3733800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5" name="Picture 3" descr="D:\New folder (2)\IMG-20171209-WA002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36" y="3733800"/>
            <a:ext cx="3733800" cy="21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9162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" y="76200"/>
            <a:ext cx="9144000" cy="63246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Title 9"/>
          <p:cNvSpPr>
            <a:spLocks noGrp="1"/>
          </p:cNvSpPr>
          <p:nvPr>
            <p:ph type="ctrTitle"/>
          </p:nvPr>
        </p:nvSpPr>
        <p:spPr bwMode="hidden">
          <a:xfrm>
            <a:off x="4267200" y="685801"/>
            <a:ext cx="4287982" cy="990599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3200" dirty="0" smtClean="0"/>
              <a:t>ZIARAH MASJID QUBA</a:t>
            </a:r>
            <a:endParaRPr lang="en-US" sz="3200" dirty="0"/>
          </a:p>
        </p:txBody>
      </p:sp>
      <p:pic>
        <p:nvPicPr>
          <p:cNvPr id="5" name="Picture 4" descr="masjid qub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3517900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098" name="Picture 2" descr="F:\Pilihan Foto\IMG2017011609142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43300"/>
            <a:ext cx="3441700" cy="2667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67200" y="1795534"/>
            <a:ext cx="4572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b="1" dirty="0">
                <a:solidFill>
                  <a:srgbClr val="C00000"/>
                </a:solidFill>
              </a:rPr>
              <a:t>Masjid </a:t>
            </a:r>
            <a:r>
              <a:rPr lang="en-US" sz="1600" b="1" dirty="0" err="1">
                <a:solidFill>
                  <a:srgbClr val="C00000"/>
                </a:solidFill>
              </a:rPr>
              <a:t>Pertama</a:t>
            </a:r>
            <a:r>
              <a:rPr lang="en-US" sz="1600" b="1" dirty="0">
                <a:solidFill>
                  <a:srgbClr val="C00000"/>
                </a:solidFill>
              </a:rPr>
              <a:t> yang </a:t>
            </a:r>
            <a:r>
              <a:rPr lang="en-US" sz="1600" b="1" dirty="0" err="1">
                <a:solidFill>
                  <a:srgbClr val="C00000"/>
                </a:solidFill>
              </a:rPr>
              <a:t>dibangun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oleh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</a:p>
          <a:p>
            <a:pPr eaLnBrk="1" hangingPunct="1"/>
            <a:r>
              <a:rPr lang="en-US" sz="1600" b="1" dirty="0" err="1">
                <a:solidFill>
                  <a:srgbClr val="C00000"/>
                </a:solidFill>
              </a:rPr>
              <a:t>Rasulullah</a:t>
            </a:r>
            <a:r>
              <a:rPr lang="en-US" sz="1600" b="1" dirty="0">
                <a:solidFill>
                  <a:srgbClr val="C00000"/>
                </a:solidFill>
              </a:rPr>
              <a:t> SAW, </a:t>
            </a:r>
            <a:r>
              <a:rPr lang="en-US" sz="1600" b="1" dirty="0" err="1">
                <a:solidFill>
                  <a:srgbClr val="C00000"/>
                </a:solidFill>
              </a:rPr>
              <a:t>dalam</a:t>
            </a:r>
            <a:r>
              <a:rPr lang="en-US" sz="1600" b="1" dirty="0">
                <a:solidFill>
                  <a:srgbClr val="C00000"/>
                </a:solidFill>
              </a:rPr>
              <a:t> Al Quran </a:t>
            </a:r>
            <a:r>
              <a:rPr lang="en-US" sz="1600" b="1" dirty="0" err="1">
                <a:solidFill>
                  <a:srgbClr val="C00000"/>
                </a:solidFill>
              </a:rPr>
              <a:t>disebutkan</a:t>
            </a:r>
            <a:endParaRPr lang="en-US" sz="1600" b="1" dirty="0">
              <a:solidFill>
                <a:srgbClr val="C00000"/>
              </a:solidFill>
            </a:endParaRPr>
          </a:p>
          <a:p>
            <a:pPr eaLnBrk="1" hangingPunct="1"/>
            <a:r>
              <a:rPr lang="en-US" sz="1600" b="1" dirty="0" err="1">
                <a:solidFill>
                  <a:srgbClr val="C00000"/>
                </a:solidFill>
              </a:rPr>
              <a:t>Bahwa</a:t>
            </a:r>
            <a:r>
              <a:rPr lang="en-US" sz="1600" b="1" dirty="0">
                <a:solidFill>
                  <a:srgbClr val="C00000"/>
                </a:solidFill>
              </a:rPr>
              <a:t> Masjid </a:t>
            </a:r>
            <a:r>
              <a:rPr lang="en-US" sz="1600" b="1" dirty="0" err="1">
                <a:solidFill>
                  <a:srgbClr val="C00000"/>
                </a:solidFill>
              </a:rPr>
              <a:t>Quba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dibangun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berdasarkan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atas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 smtClean="0">
                <a:solidFill>
                  <a:srgbClr val="C00000"/>
                </a:solidFill>
              </a:rPr>
              <a:t>dasar</a:t>
            </a:r>
            <a:r>
              <a:rPr lang="en-US" sz="1600" b="1" dirty="0" smtClean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taqwa</a:t>
            </a:r>
            <a:r>
              <a:rPr lang="en-US" sz="1600" b="1" dirty="0">
                <a:solidFill>
                  <a:srgbClr val="C00000"/>
                </a:solidFill>
              </a:rPr>
              <a:t> (</a:t>
            </a:r>
            <a:r>
              <a:rPr lang="en-US" sz="1600" b="1" dirty="0" err="1">
                <a:solidFill>
                  <a:srgbClr val="C00000"/>
                </a:solidFill>
              </a:rPr>
              <a:t>Surat</a:t>
            </a:r>
            <a:r>
              <a:rPr lang="en-US" sz="1600" b="1" dirty="0">
                <a:solidFill>
                  <a:srgbClr val="C00000"/>
                </a:solidFill>
              </a:rPr>
              <a:t> At </a:t>
            </a:r>
            <a:r>
              <a:rPr lang="en-US" sz="1600" b="1" dirty="0" err="1">
                <a:solidFill>
                  <a:srgbClr val="C00000"/>
                </a:solidFill>
              </a:rPr>
              <a:t>Taubah</a:t>
            </a:r>
            <a:r>
              <a:rPr lang="en-US" sz="1600" b="1" dirty="0">
                <a:solidFill>
                  <a:srgbClr val="C00000"/>
                </a:solidFill>
              </a:rPr>
              <a:t> :108)</a:t>
            </a:r>
          </a:p>
        </p:txBody>
      </p: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343400" y="3259569"/>
            <a:ext cx="39597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b="1" dirty="0" err="1">
                <a:solidFill>
                  <a:srgbClr val="C00000"/>
                </a:solidFill>
              </a:rPr>
              <a:t>Ziarah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sebaiknya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dalam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keadaan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suci</a:t>
            </a:r>
            <a:r>
              <a:rPr lang="en-US" sz="1600" b="1" dirty="0">
                <a:solidFill>
                  <a:srgbClr val="C00000"/>
                </a:solidFill>
              </a:rPr>
              <a:t>, </a:t>
            </a:r>
          </a:p>
          <a:p>
            <a:pPr eaLnBrk="1" hangingPunct="1"/>
            <a:r>
              <a:rPr lang="en-US" sz="1600" b="1" dirty="0" err="1">
                <a:solidFill>
                  <a:srgbClr val="C00000"/>
                </a:solidFill>
              </a:rPr>
              <a:t>melaksanakan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sholat</a:t>
            </a:r>
            <a:r>
              <a:rPr lang="en-US" sz="1600" b="1" dirty="0">
                <a:solidFill>
                  <a:srgbClr val="C00000"/>
                </a:solidFill>
              </a:rPr>
              <a:t> </a:t>
            </a:r>
            <a:r>
              <a:rPr lang="en-US" sz="1600" b="1" dirty="0" err="1">
                <a:solidFill>
                  <a:srgbClr val="C00000"/>
                </a:solidFill>
              </a:rPr>
              <a:t>didalamnya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4286173" y="4507468"/>
            <a:ext cx="359425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“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Satu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kali 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sholat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di Masjid 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Quba</a:t>
            </a:r>
            <a:endParaRPr lang="en-US" sz="1400" b="1" dirty="0">
              <a:solidFill>
                <a:schemeClr val="bg1"/>
              </a:solidFill>
              <a:latin typeface="Tahoma" pitchFamily="34" charset="0"/>
              <a:cs typeface="Tahoma" pitchFamily="34" charset="0"/>
            </a:endParaRPr>
          </a:p>
          <a:p>
            <a:pPr algn="ctr" eaLnBrk="1" hangingPunct="1"/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adalah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sama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dengan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satu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 kali 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umrah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”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(HR </a:t>
            </a:r>
            <a:r>
              <a:rPr lang="en-US" sz="1400" b="1" dirty="0" err="1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Tirmidzi</a:t>
            </a:r>
            <a:r>
              <a:rPr lang="en-US" sz="1400" b="1" dirty="0">
                <a:solidFill>
                  <a:schemeClr val="bg1"/>
                </a:solidFill>
                <a:latin typeface="Tahoma" pitchFamily="34" charset="0"/>
                <a:cs typeface="Tahom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167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"/>
            <a:ext cx="8763000" cy="63246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5" name="Picture 4" descr="qiblata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" r="7286"/>
          <a:stretch>
            <a:fillRect/>
          </a:stretch>
        </p:blipFill>
        <p:spPr bwMode="auto">
          <a:xfrm>
            <a:off x="381000" y="609600"/>
            <a:ext cx="3505200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4724400" y="609600"/>
            <a:ext cx="2695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>
                <a:latin typeface="Tahoma" pitchFamily="34" charset="0"/>
                <a:cs typeface="Tahoma" pitchFamily="34" charset="0"/>
              </a:rPr>
              <a:t>Masjid Qiblatain</a:t>
            </a:r>
          </a:p>
        </p:txBody>
      </p:sp>
      <p:sp>
        <p:nvSpPr>
          <p:cNvPr id="7" name="TextBox 11"/>
          <p:cNvSpPr txBox="1">
            <a:spLocks noChangeArrowheads="1"/>
          </p:cNvSpPr>
          <p:nvPr/>
        </p:nvSpPr>
        <p:spPr bwMode="auto">
          <a:xfrm>
            <a:off x="4038600" y="1076326"/>
            <a:ext cx="46622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b="1" dirty="0"/>
              <a:t>Di Masjid </a:t>
            </a:r>
            <a:r>
              <a:rPr lang="en-US" sz="1600" b="1" dirty="0" err="1"/>
              <a:t>ini</a:t>
            </a:r>
            <a:r>
              <a:rPr lang="en-US" sz="1600" b="1" dirty="0"/>
              <a:t> </a:t>
            </a:r>
            <a:r>
              <a:rPr lang="en-US" sz="1600" b="1" dirty="0" err="1"/>
              <a:t>pertama</a:t>
            </a:r>
            <a:r>
              <a:rPr lang="en-US" sz="1600" b="1" dirty="0"/>
              <a:t> </a:t>
            </a:r>
            <a:r>
              <a:rPr lang="en-US" sz="1600" b="1" dirty="0" err="1"/>
              <a:t>kalinya</a:t>
            </a:r>
            <a:r>
              <a:rPr lang="en-US" sz="1600" b="1" dirty="0"/>
              <a:t> </a:t>
            </a:r>
          </a:p>
          <a:p>
            <a:pPr eaLnBrk="1" hangingPunct="1"/>
            <a:r>
              <a:rPr lang="en-US" sz="1600" b="1" dirty="0" err="1"/>
              <a:t>Nabi</a:t>
            </a:r>
            <a:r>
              <a:rPr lang="en-US" sz="1600" b="1" dirty="0"/>
              <a:t> Muhammad SAW </a:t>
            </a:r>
            <a:r>
              <a:rPr lang="en-US" sz="1600" b="1" dirty="0" err="1"/>
              <a:t>menerima</a:t>
            </a:r>
            <a:r>
              <a:rPr lang="en-US" sz="1600" b="1" dirty="0"/>
              <a:t> </a:t>
            </a:r>
            <a:r>
              <a:rPr lang="en-US" sz="1600" b="1" dirty="0" err="1"/>
              <a:t>Wahyu</a:t>
            </a:r>
            <a:r>
              <a:rPr lang="en-US" sz="1600" b="1" dirty="0"/>
              <a:t> Allah</a:t>
            </a:r>
          </a:p>
          <a:p>
            <a:pPr eaLnBrk="1" hangingPunct="1"/>
            <a:r>
              <a:rPr lang="en-US" sz="1600" b="1" dirty="0" err="1"/>
              <a:t>Untuk</a:t>
            </a:r>
            <a:r>
              <a:rPr lang="en-US" sz="1600" b="1" dirty="0"/>
              <a:t> </a:t>
            </a:r>
            <a:r>
              <a:rPr lang="en-US" sz="1600" b="1" dirty="0" err="1"/>
              <a:t>merubah</a:t>
            </a:r>
            <a:r>
              <a:rPr lang="en-US" sz="1600" b="1" dirty="0"/>
              <a:t> </a:t>
            </a:r>
            <a:r>
              <a:rPr lang="en-US" sz="1600" b="1" dirty="0" err="1"/>
              <a:t>arah</a:t>
            </a:r>
            <a:r>
              <a:rPr lang="en-US" sz="1600" b="1" dirty="0"/>
              <a:t> </a:t>
            </a:r>
            <a:r>
              <a:rPr lang="en-US" sz="1600" b="1" dirty="0" err="1"/>
              <a:t>Kiblat</a:t>
            </a:r>
            <a:r>
              <a:rPr lang="en-US" sz="1600" b="1" dirty="0"/>
              <a:t> </a:t>
            </a:r>
            <a:r>
              <a:rPr lang="en-US" sz="1600" b="1" dirty="0" err="1"/>
              <a:t>dari</a:t>
            </a:r>
            <a:r>
              <a:rPr lang="en-US" sz="1600" b="1" dirty="0"/>
              <a:t> </a:t>
            </a:r>
            <a:r>
              <a:rPr lang="en-US" sz="1600" b="1" dirty="0" err="1"/>
              <a:t>Masjidil</a:t>
            </a:r>
            <a:r>
              <a:rPr lang="en-US" sz="1600" b="1" dirty="0"/>
              <a:t> Aqsa </a:t>
            </a:r>
          </a:p>
          <a:p>
            <a:pPr eaLnBrk="1" hangingPunct="1"/>
            <a:r>
              <a:rPr lang="en-US" sz="1600" b="1" dirty="0"/>
              <a:t>di </a:t>
            </a:r>
            <a:r>
              <a:rPr lang="en-US" sz="1600" b="1" dirty="0" err="1"/>
              <a:t>Palestina</a:t>
            </a:r>
            <a:r>
              <a:rPr lang="en-US" sz="1600" b="1" dirty="0"/>
              <a:t> </a:t>
            </a:r>
            <a:r>
              <a:rPr lang="en-US" sz="1600" b="1" dirty="0" err="1"/>
              <a:t>ke</a:t>
            </a:r>
            <a:r>
              <a:rPr lang="en-US" sz="1600" b="1" dirty="0"/>
              <a:t> </a:t>
            </a:r>
            <a:r>
              <a:rPr lang="en-US" sz="1600" b="1" dirty="0" err="1"/>
              <a:t>Masjidil</a:t>
            </a:r>
            <a:r>
              <a:rPr lang="en-US" sz="1600" b="1" dirty="0"/>
              <a:t> Haram di </a:t>
            </a:r>
            <a:r>
              <a:rPr lang="en-US" sz="1600" b="1" dirty="0" err="1"/>
              <a:t>Mekah</a:t>
            </a:r>
            <a:r>
              <a:rPr lang="en-US" sz="1600" dirty="0"/>
              <a:t>.</a:t>
            </a:r>
          </a:p>
        </p:txBody>
      </p:sp>
      <p:pic>
        <p:nvPicPr>
          <p:cNvPr id="1026" name="Picture 2" descr="C:\Users\LILIS DAHLIA\Pictures\foto pilhan manasik\IMG-20171209-WA002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8" y="3543300"/>
            <a:ext cx="3602182" cy="26860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7" name="Picture 3" descr="F:\Pilihan Foto\IMG2017030908415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543300"/>
            <a:ext cx="4114799" cy="26133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89167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"/>
            <a:ext cx="8763000" cy="63246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139281" y="457200"/>
            <a:ext cx="2865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 dirty="0" err="1">
                <a:latin typeface="Tahoma" pitchFamily="34" charset="0"/>
                <a:cs typeface="Tahoma" pitchFamily="34" charset="0"/>
              </a:rPr>
              <a:t>Pemakaman</a:t>
            </a:r>
            <a:r>
              <a:rPr lang="en-US" sz="2400" b="1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2400" b="1" dirty="0" err="1">
                <a:latin typeface="Tahoma" pitchFamily="34" charset="0"/>
                <a:cs typeface="Tahoma" pitchFamily="34" charset="0"/>
              </a:rPr>
              <a:t>Baqi</a:t>
            </a:r>
            <a:endParaRPr lang="en-US" sz="2400" b="1" dirty="0">
              <a:latin typeface="Tahoma" pitchFamily="34" charset="0"/>
              <a:cs typeface="Tahoma" pitchFamily="34" charset="0"/>
            </a:endParaRPr>
          </a:p>
        </p:txBody>
      </p:sp>
      <p:pic>
        <p:nvPicPr>
          <p:cNvPr id="2050" name="Picture 2" descr="C:\Users\LILIS DAHLIA\Pictures\foto pilhan manasik\IMG-20171209-WA00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" y="4163291"/>
            <a:ext cx="4191000" cy="2114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Picture 4" descr="pemakaman baqi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919163"/>
            <a:ext cx="6362700" cy="2708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052" name="Picture 4" descr="C:\Users\LILIS DAHLIA\Pictures\New folder (3)\IMG-20160818-WA008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627" y="4125191"/>
            <a:ext cx="4191000" cy="2190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8364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28600"/>
            <a:ext cx="8763000" cy="6477000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3074" name="Picture 2" descr="D:\Pictures\Foto HJ. 2010\05122010(002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2" y="2590800"/>
            <a:ext cx="3484418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" name="Picture 3" descr="Jabal%20Uhu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54" y="2590800"/>
            <a:ext cx="3511046" cy="2611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692236" y="489019"/>
            <a:ext cx="1900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400" b="1" dirty="0" err="1">
                <a:latin typeface="Tahoma" pitchFamily="34" charset="0"/>
                <a:cs typeface="Tahoma" pitchFamily="34" charset="0"/>
              </a:rPr>
              <a:t>Jabal</a:t>
            </a:r>
            <a:r>
              <a:rPr lang="en-US" sz="2400" b="1" dirty="0">
                <a:latin typeface="Tahoma" pitchFamily="34" charset="0"/>
                <a:cs typeface="Tahoma" pitchFamily="34" charset="0"/>
              </a:rPr>
              <a:t> </a:t>
            </a:r>
            <a:r>
              <a:rPr lang="en-US" sz="2400" b="1" dirty="0" err="1">
                <a:latin typeface="Tahoma" pitchFamily="34" charset="0"/>
                <a:cs typeface="Tahoma" pitchFamily="34" charset="0"/>
              </a:rPr>
              <a:t>Uhud</a:t>
            </a:r>
            <a:endParaRPr lang="en-US" sz="2400" b="1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762000" y="1097537"/>
            <a:ext cx="7848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 err="1"/>
              <a:t>Gunung</a:t>
            </a:r>
            <a:r>
              <a:rPr lang="en-US" sz="2000" b="1" dirty="0"/>
              <a:t> </a:t>
            </a:r>
            <a:r>
              <a:rPr lang="en-US" sz="2000" b="1" dirty="0" err="1"/>
              <a:t>tempat</a:t>
            </a:r>
            <a:r>
              <a:rPr lang="en-US" sz="2000" b="1" dirty="0"/>
              <a:t> </a:t>
            </a:r>
            <a:r>
              <a:rPr lang="en-US" sz="2000" b="1" dirty="0" err="1"/>
              <a:t>terjadinya</a:t>
            </a:r>
            <a:r>
              <a:rPr lang="en-US" sz="2000" b="1" dirty="0"/>
              <a:t> </a:t>
            </a:r>
            <a:r>
              <a:rPr lang="en-US" sz="2000" b="1" dirty="0" err="1"/>
              <a:t>perang</a:t>
            </a:r>
            <a:r>
              <a:rPr lang="en-US" sz="2000" b="1" dirty="0"/>
              <a:t> </a:t>
            </a:r>
            <a:r>
              <a:rPr lang="en-US" sz="2000" b="1" dirty="0" err="1"/>
              <a:t>Uhud</a:t>
            </a:r>
            <a:r>
              <a:rPr lang="en-US" sz="2000" b="1" dirty="0"/>
              <a:t>, </a:t>
            </a:r>
            <a:r>
              <a:rPr lang="en-US" sz="2000" b="1" dirty="0" err="1"/>
              <a:t>yakni</a:t>
            </a:r>
            <a:r>
              <a:rPr lang="en-US" sz="2000" b="1" dirty="0"/>
              <a:t> </a:t>
            </a:r>
            <a:r>
              <a:rPr lang="en-US" sz="2000" b="1" dirty="0" err="1" smtClean="0"/>
              <a:t>Peperangan</a:t>
            </a:r>
            <a:r>
              <a:rPr lang="en-US" sz="2000" b="1" dirty="0" smtClean="0"/>
              <a:t> </a:t>
            </a:r>
            <a:r>
              <a:rPr lang="en-US" sz="2000" b="1" dirty="0" err="1"/>
              <a:t>antara</a:t>
            </a:r>
            <a:r>
              <a:rPr lang="en-US" sz="2000" b="1" dirty="0"/>
              <a:t> </a:t>
            </a:r>
            <a:r>
              <a:rPr lang="en-US" sz="2000" b="1" dirty="0" err="1"/>
              <a:t>kaum</a:t>
            </a:r>
            <a:r>
              <a:rPr lang="en-US" sz="2000" b="1" dirty="0"/>
              <a:t> </a:t>
            </a:r>
            <a:r>
              <a:rPr lang="en-US" sz="2000" b="1" dirty="0" err="1"/>
              <a:t>Muslimin</a:t>
            </a:r>
            <a:r>
              <a:rPr lang="en-US" sz="2000" b="1" dirty="0"/>
              <a:t> </a:t>
            </a:r>
            <a:r>
              <a:rPr lang="en-US" sz="2000" b="1" dirty="0" err="1"/>
              <a:t>dengan</a:t>
            </a:r>
            <a:r>
              <a:rPr lang="en-US" sz="2000" b="1" dirty="0"/>
              <a:t> </a:t>
            </a:r>
            <a:r>
              <a:rPr lang="en-US" sz="2000" b="1" dirty="0" err="1" smtClean="0"/>
              <a:t>kaum</a:t>
            </a:r>
            <a:r>
              <a:rPr lang="en-US" sz="2000" b="1" dirty="0"/>
              <a:t> </a:t>
            </a:r>
            <a:r>
              <a:rPr lang="en-US" sz="2000" b="1" dirty="0" err="1" smtClean="0"/>
              <a:t>Kafir</a:t>
            </a:r>
            <a:r>
              <a:rPr lang="en-US" sz="2000" b="1" dirty="0" smtClean="0"/>
              <a:t> </a:t>
            </a:r>
            <a:r>
              <a:rPr lang="en-US" sz="2000" b="1" dirty="0" err="1"/>
              <a:t>Quraisy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50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936</TotalTime>
  <Words>823</Words>
  <Application>Microsoft Office PowerPoint</Application>
  <PresentationFormat>On-screen Show (4:3)</PresentationFormat>
  <Paragraphs>143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MANASIK UMROH MAULANA AZHARI TOURS &amp; TRAVEL BEKASI – JAWA BARAT-INDONESIA</vt:lpstr>
      <vt:lpstr>KEGIATAN MANASIK UMROH</vt:lpstr>
      <vt:lpstr>PEMBERANGKATAN</vt:lpstr>
      <vt:lpstr>TIBA DI JEDDAH</vt:lpstr>
      <vt:lpstr>ZIARAH KOTA MADINAH</vt:lpstr>
      <vt:lpstr>ZIARAH MASJID QUBA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LILIS DAHLIA</dc:creator>
  <cp:lastModifiedBy>LILIS DAHLIA</cp:lastModifiedBy>
  <cp:revision>57</cp:revision>
  <dcterms:created xsi:type="dcterms:W3CDTF">2018-02-02T13:20:14Z</dcterms:created>
  <dcterms:modified xsi:type="dcterms:W3CDTF">2018-10-27T04:06:21Z</dcterms:modified>
</cp:coreProperties>
</file>